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8" r:id="rId7"/>
    <p:sldId id="264" r:id="rId8"/>
    <p:sldId id="269" r:id="rId9"/>
    <p:sldId id="262" r:id="rId10"/>
    <p:sldId id="265" r:id="rId11"/>
    <p:sldId id="270" r:id="rId12"/>
    <p:sldId id="263" r:id="rId13"/>
    <p:sldId id="266" r:id="rId14"/>
    <p:sldId id="271" r:id="rId15"/>
    <p:sldId id="2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2F71CB-60FA-7E4E-9B7A-9B1AF22481AD}" v="467" dt="2023-12-01T14:26:58.9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4"/>
    <p:restoredTop sz="94719"/>
  </p:normalViewPr>
  <p:slideViewPr>
    <p:cSldViewPr snapToGrid="0">
      <p:cViewPr varScale="1">
        <p:scale>
          <a:sx n="152" d="100"/>
          <a:sy n="152" d="100"/>
        </p:scale>
        <p:origin x="25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F1743D-3D76-3949-B7A0-EEE3E67A91F4}" type="datetimeFigureOut">
              <a:rPr lang="en-US" smtClean="0"/>
              <a:t>12/1/23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482569-893E-5347-88C3-AD349621E570}" type="slidenum">
              <a:rPr lang="en-US" smtClean="0"/>
              <a:t>‹#›</a:t>
            </a:fld>
            <a:endParaRPr lang="en-US"/>
          </a:p>
        </p:txBody>
      </p:sp>
    </p:spTree>
    <p:extLst>
      <p:ext uri="{BB962C8B-B14F-4D97-AF65-F5344CB8AC3E}">
        <p14:creationId xmlns:p14="http://schemas.microsoft.com/office/powerpoint/2010/main" val="547471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F0F0F"/>
                </a:solidFill>
                <a:effectLst/>
                <a:latin typeface="Söhne"/>
              </a:rPr>
              <a:t>Hello and welcome to my Airbnb Virtual Tour presentation. </a:t>
            </a:r>
            <a:endParaRPr lang="en-US" dirty="0"/>
          </a:p>
        </p:txBody>
      </p:sp>
      <p:sp>
        <p:nvSpPr>
          <p:cNvPr id="4" name="Slide Number Placeholder 3"/>
          <p:cNvSpPr>
            <a:spLocks noGrp="1"/>
          </p:cNvSpPr>
          <p:nvPr>
            <p:ph type="sldNum" sz="quarter" idx="5"/>
          </p:nvPr>
        </p:nvSpPr>
        <p:spPr/>
        <p:txBody>
          <a:bodyPr/>
          <a:lstStyle/>
          <a:p>
            <a:fld id="{76482569-893E-5347-88C3-AD349621E570}" type="slidenum">
              <a:rPr lang="en-US" smtClean="0"/>
              <a:t>1</a:t>
            </a:fld>
            <a:endParaRPr lang="en-US"/>
          </a:p>
        </p:txBody>
      </p:sp>
    </p:spTree>
    <p:extLst>
      <p:ext uri="{BB962C8B-B14F-4D97-AF65-F5344CB8AC3E}">
        <p14:creationId xmlns:p14="http://schemas.microsoft.com/office/powerpoint/2010/main" val="3185639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GB" b="0" i="0" dirty="0">
                <a:solidFill>
                  <a:srgbClr val="444444"/>
                </a:solidFill>
                <a:effectLst/>
                <a:latin typeface="Gotham SSm A"/>
              </a:rPr>
              <a:t>Then I’ll go on to highlight what it would look like more in realistic detail by creating a demo mock-up.</a:t>
            </a:r>
          </a:p>
          <a:p>
            <a:br>
              <a:rPr lang="en-GB" dirty="0"/>
            </a:br>
            <a:endParaRPr lang="en-US" dirty="0"/>
          </a:p>
        </p:txBody>
      </p:sp>
      <p:sp>
        <p:nvSpPr>
          <p:cNvPr id="4" name="Slide Number Placeholder 3"/>
          <p:cNvSpPr>
            <a:spLocks noGrp="1"/>
          </p:cNvSpPr>
          <p:nvPr>
            <p:ph type="sldNum" sz="quarter" idx="5"/>
          </p:nvPr>
        </p:nvSpPr>
        <p:spPr/>
        <p:txBody>
          <a:bodyPr/>
          <a:lstStyle/>
          <a:p>
            <a:fld id="{76482569-893E-5347-88C3-AD349621E570}" type="slidenum">
              <a:rPr lang="en-US" smtClean="0"/>
              <a:t>10</a:t>
            </a:fld>
            <a:endParaRPr lang="en-US"/>
          </a:p>
        </p:txBody>
      </p:sp>
    </p:spTree>
    <p:extLst>
      <p:ext uri="{BB962C8B-B14F-4D97-AF65-F5344CB8AC3E}">
        <p14:creationId xmlns:p14="http://schemas.microsoft.com/office/powerpoint/2010/main" val="2026346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show you the second wireframe and prototype, the following recommended features for the virtual tour. Day and night visual representation of the property can be beneficial to see how the rooms look at the different times of the day and how the space is. Also, an exciting feature came across from the study of implementing voice narration. As the customer tours around the property, an audio agent would explain the features of the property, and this feature is also vital for cases of accessibility (users with visual difficulties). The sign narration feature improves virtual tours by offering welcoming, accessible information delivery, enhancing the experience for visitors with hearing impairments, and encouraging equal participation and comprehension for all users.</a:t>
            </a:r>
          </a:p>
        </p:txBody>
      </p:sp>
      <p:sp>
        <p:nvSpPr>
          <p:cNvPr id="4" name="Slide Number Placeholder 3"/>
          <p:cNvSpPr>
            <a:spLocks noGrp="1"/>
          </p:cNvSpPr>
          <p:nvPr>
            <p:ph type="sldNum" sz="quarter" idx="5"/>
          </p:nvPr>
        </p:nvSpPr>
        <p:spPr/>
        <p:txBody>
          <a:bodyPr/>
          <a:lstStyle/>
          <a:p>
            <a:fld id="{76482569-893E-5347-88C3-AD349621E570}" type="slidenum">
              <a:rPr lang="en-US" smtClean="0"/>
              <a:t>11</a:t>
            </a:fld>
            <a:endParaRPr lang="en-US"/>
          </a:p>
        </p:txBody>
      </p:sp>
    </p:spTree>
    <p:extLst>
      <p:ext uri="{BB962C8B-B14F-4D97-AF65-F5344CB8AC3E}">
        <p14:creationId xmlns:p14="http://schemas.microsoft.com/office/powerpoint/2010/main" val="1282468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slide shows the second wireframe with the Virtual Tour in action. It is similar to other virtual tour features on other websites. However, it shows the recommended features from the information collected from the case study.</a:t>
            </a:r>
          </a:p>
        </p:txBody>
      </p:sp>
      <p:sp>
        <p:nvSpPr>
          <p:cNvPr id="4" name="Slide Number Placeholder 3"/>
          <p:cNvSpPr>
            <a:spLocks noGrp="1"/>
          </p:cNvSpPr>
          <p:nvPr>
            <p:ph type="sldNum" sz="quarter" idx="5"/>
          </p:nvPr>
        </p:nvSpPr>
        <p:spPr/>
        <p:txBody>
          <a:bodyPr/>
          <a:lstStyle/>
          <a:p>
            <a:fld id="{76482569-893E-5347-88C3-AD349621E570}" type="slidenum">
              <a:rPr lang="en-US" smtClean="0"/>
              <a:t>12</a:t>
            </a:fld>
            <a:endParaRPr lang="en-US"/>
          </a:p>
        </p:txBody>
      </p:sp>
    </p:spTree>
    <p:extLst>
      <p:ext uri="{BB962C8B-B14F-4D97-AF65-F5344CB8AC3E}">
        <p14:creationId xmlns:p14="http://schemas.microsoft.com/office/powerpoint/2010/main" val="2163320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slide shows the realistic prototype of the Airbnb’s virtual tour features. </a:t>
            </a:r>
          </a:p>
        </p:txBody>
      </p:sp>
      <p:sp>
        <p:nvSpPr>
          <p:cNvPr id="4" name="Slide Number Placeholder 3"/>
          <p:cNvSpPr>
            <a:spLocks noGrp="1"/>
          </p:cNvSpPr>
          <p:nvPr>
            <p:ph type="sldNum" sz="quarter" idx="5"/>
          </p:nvPr>
        </p:nvSpPr>
        <p:spPr/>
        <p:txBody>
          <a:bodyPr/>
          <a:lstStyle/>
          <a:p>
            <a:fld id="{76482569-893E-5347-88C3-AD349621E570}" type="slidenum">
              <a:rPr lang="en-US" smtClean="0"/>
              <a:t>13</a:t>
            </a:fld>
            <a:endParaRPr lang="en-US"/>
          </a:p>
        </p:txBody>
      </p:sp>
    </p:spTree>
    <p:extLst>
      <p:ext uri="{BB962C8B-B14F-4D97-AF65-F5344CB8AC3E}">
        <p14:creationId xmlns:p14="http://schemas.microsoft.com/office/powerpoint/2010/main" val="2587224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UX case study for Airbnb's virtual tour was set up through interviews, which provided insightful information but also had limitations. In-depth user feedback from interviews helped me better understand the requirements and preferences for virtual tours. Nevertheless, this method's limited sample size and subjective nature prevented the findings from being broadly applied. More varied participant resources and additional quantitative techniques could be advantageous for future research, guaranteeing a more thorough assessment of user experiences and preferences in virtual tour implementation for a platform like Airbnb. Lastly, more future investments in UX studies will support the claims of improvement in implementing the Virtual Tour for Airbnb.</a:t>
            </a:r>
          </a:p>
        </p:txBody>
      </p:sp>
      <p:sp>
        <p:nvSpPr>
          <p:cNvPr id="4" name="Slide Number Placeholder 3"/>
          <p:cNvSpPr>
            <a:spLocks noGrp="1"/>
          </p:cNvSpPr>
          <p:nvPr>
            <p:ph type="sldNum" sz="quarter" idx="5"/>
          </p:nvPr>
        </p:nvSpPr>
        <p:spPr/>
        <p:txBody>
          <a:bodyPr/>
          <a:lstStyle/>
          <a:p>
            <a:fld id="{76482569-893E-5347-88C3-AD349621E570}" type="slidenum">
              <a:rPr lang="en-US" smtClean="0"/>
              <a:t>14</a:t>
            </a:fld>
            <a:endParaRPr lang="en-US"/>
          </a:p>
        </p:txBody>
      </p:sp>
    </p:spTree>
    <p:extLst>
      <p:ext uri="{BB962C8B-B14F-4D97-AF65-F5344CB8AC3E}">
        <p14:creationId xmlns:p14="http://schemas.microsoft.com/office/powerpoint/2010/main" val="1820006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a:t>
            </a:r>
          </a:p>
        </p:txBody>
      </p:sp>
      <p:sp>
        <p:nvSpPr>
          <p:cNvPr id="4" name="Slide Number Placeholder 3"/>
          <p:cNvSpPr>
            <a:spLocks noGrp="1"/>
          </p:cNvSpPr>
          <p:nvPr>
            <p:ph type="sldNum" sz="quarter" idx="5"/>
          </p:nvPr>
        </p:nvSpPr>
        <p:spPr/>
        <p:txBody>
          <a:bodyPr/>
          <a:lstStyle/>
          <a:p>
            <a:fld id="{76482569-893E-5347-88C3-AD349621E570}" type="slidenum">
              <a:rPr lang="en-US" smtClean="0"/>
              <a:t>15</a:t>
            </a:fld>
            <a:endParaRPr lang="en-US"/>
          </a:p>
        </p:txBody>
      </p:sp>
    </p:spTree>
    <p:extLst>
      <p:ext uri="{BB962C8B-B14F-4D97-AF65-F5344CB8AC3E}">
        <p14:creationId xmlns:p14="http://schemas.microsoft.com/office/powerpoint/2010/main" val="1907562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F0F0F"/>
                </a:solidFill>
                <a:effectLst/>
                <a:latin typeface="Söhne"/>
              </a:rPr>
              <a:t>This pitch is designed to give you a real feel about the brand, our customers, the potential issues, the research I made, and two types of proposed solutions with showcasing its potential features.</a:t>
            </a:r>
            <a:endParaRPr lang="en-US" dirty="0"/>
          </a:p>
        </p:txBody>
      </p:sp>
      <p:sp>
        <p:nvSpPr>
          <p:cNvPr id="4" name="Slide Number Placeholder 3"/>
          <p:cNvSpPr>
            <a:spLocks noGrp="1"/>
          </p:cNvSpPr>
          <p:nvPr>
            <p:ph type="sldNum" sz="quarter" idx="5"/>
          </p:nvPr>
        </p:nvSpPr>
        <p:spPr/>
        <p:txBody>
          <a:bodyPr/>
          <a:lstStyle/>
          <a:p>
            <a:fld id="{76482569-893E-5347-88C3-AD349621E570}" type="slidenum">
              <a:rPr lang="en-US" smtClean="0"/>
              <a:t>2</a:t>
            </a:fld>
            <a:endParaRPr lang="en-US"/>
          </a:p>
        </p:txBody>
      </p:sp>
    </p:spTree>
    <p:extLst>
      <p:ext uri="{BB962C8B-B14F-4D97-AF65-F5344CB8AC3E}">
        <p14:creationId xmlns:p14="http://schemas.microsoft.com/office/powerpoint/2010/main" val="2069308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GB" b="0" i="0" dirty="0">
                <a:solidFill>
                  <a:srgbClr val="444444"/>
                </a:solidFill>
                <a:effectLst/>
                <a:latin typeface="Gotham SSm A"/>
              </a:rPr>
              <a:t>First of all, I would like to give you an overview of Airbnb as a brand. As we are all familiar with, Airbnb is an international online accommodation marketplace that offers unique travel experiences with local hosts, focusing on homestays. </a:t>
            </a:r>
            <a:br>
              <a:rPr lang="en-GB" dirty="0"/>
            </a:br>
            <a:endParaRPr lang="en-US" dirty="0"/>
          </a:p>
        </p:txBody>
      </p:sp>
      <p:sp>
        <p:nvSpPr>
          <p:cNvPr id="4" name="Slide Number Placeholder 3"/>
          <p:cNvSpPr>
            <a:spLocks noGrp="1"/>
          </p:cNvSpPr>
          <p:nvPr>
            <p:ph type="sldNum" sz="quarter" idx="5"/>
          </p:nvPr>
        </p:nvSpPr>
        <p:spPr/>
        <p:txBody>
          <a:bodyPr/>
          <a:lstStyle/>
          <a:p>
            <a:fld id="{76482569-893E-5347-88C3-AD349621E570}" type="slidenum">
              <a:rPr lang="en-US" smtClean="0"/>
              <a:t>3</a:t>
            </a:fld>
            <a:endParaRPr lang="en-US"/>
          </a:p>
        </p:txBody>
      </p:sp>
    </p:spTree>
    <p:extLst>
      <p:ext uri="{BB962C8B-B14F-4D97-AF65-F5344CB8AC3E}">
        <p14:creationId xmlns:p14="http://schemas.microsoft.com/office/powerpoint/2010/main" val="2133614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slide shows potential Airbnb customer who prefer more </a:t>
            </a:r>
            <a:r>
              <a:rPr lang="en-US" dirty="0" err="1"/>
              <a:t>personalised</a:t>
            </a:r>
            <a:r>
              <a:rPr lang="en-US" dirty="0"/>
              <a:t> and comfortable stays rather than hotels. However, Lorant needs help finding a suitable accommodation due to the inaccuracy of property images.</a:t>
            </a:r>
          </a:p>
        </p:txBody>
      </p:sp>
      <p:sp>
        <p:nvSpPr>
          <p:cNvPr id="4" name="Slide Number Placeholder 3"/>
          <p:cNvSpPr>
            <a:spLocks noGrp="1"/>
          </p:cNvSpPr>
          <p:nvPr>
            <p:ph type="sldNum" sz="quarter" idx="5"/>
          </p:nvPr>
        </p:nvSpPr>
        <p:spPr/>
        <p:txBody>
          <a:bodyPr/>
          <a:lstStyle/>
          <a:p>
            <a:fld id="{76482569-893E-5347-88C3-AD349621E570}" type="slidenum">
              <a:rPr lang="en-US" smtClean="0"/>
              <a:t>4</a:t>
            </a:fld>
            <a:endParaRPr lang="en-US"/>
          </a:p>
        </p:txBody>
      </p:sp>
    </p:spTree>
    <p:extLst>
      <p:ext uri="{BB962C8B-B14F-4D97-AF65-F5344CB8AC3E}">
        <p14:creationId xmlns:p14="http://schemas.microsoft.com/office/powerpoint/2010/main" val="1084782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 will highlight what I see as the main points of the customer journey. Lorant gets excited about looking for a property by defining his criteria through filters. However, he longs for more details and wishes that Airbnb have a virtual tour. After evaluating the reviews of the properties, he is seeking authenticity due to accuracy issues and still needs the virtual tour. He is investigating deeper to find more information by contacting the host for more details. Despite contacting the host, he was required to decide with worry. Ultimately, he would book a property and reflect upon being content, although, with the virtual tour feature, he would be more assured about his decisions.</a:t>
            </a:r>
          </a:p>
        </p:txBody>
      </p:sp>
      <p:sp>
        <p:nvSpPr>
          <p:cNvPr id="4" name="Slide Number Placeholder 3"/>
          <p:cNvSpPr>
            <a:spLocks noGrp="1"/>
          </p:cNvSpPr>
          <p:nvPr>
            <p:ph type="sldNum" sz="quarter" idx="5"/>
          </p:nvPr>
        </p:nvSpPr>
        <p:spPr/>
        <p:txBody>
          <a:bodyPr/>
          <a:lstStyle/>
          <a:p>
            <a:fld id="{76482569-893E-5347-88C3-AD349621E570}" type="slidenum">
              <a:rPr lang="en-US" smtClean="0"/>
              <a:t>5</a:t>
            </a:fld>
            <a:endParaRPr lang="en-US"/>
          </a:p>
        </p:txBody>
      </p:sp>
    </p:spTree>
    <p:extLst>
      <p:ext uri="{BB962C8B-B14F-4D97-AF65-F5344CB8AC3E}">
        <p14:creationId xmlns:p14="http://schemas.microsoft.com/office/powerpoint/2010/main" val="3995665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444444"/>
                </a:solidFill>
                <a:effectLst/>
                <a:latin typeface="Gotham SSm A"/>
              </a:rPr>
              <a:t>Next, I’d like to discuss in more depth the user experience case study of Airbnb’s Virtual tour</a:t>
            </a:r>
            <a:endParaRPr lang="en-US" dirty="0"/>
          </a:p>
        </p:txBody>
      </p:sp>
      <p:sp>
        <p:nvSpPr>
          <p:cNvPr id="4" name="Slide Number Placeholder 3"/>
          <p:cNvSpPr>
            <a:spLocks noGrp="1"/>
          </p:cNvSpPr>
          <p:nvPr>
            <p:ph type="sldNum" sz="quarter" idx="5"/>
          </p:nvPr>
        </p:nvSpPr>
        <p:spPr/>
        <p:txBody>
          <a:bodyPr/>
          <a:lstStyle/>
          <a:p>
            <a:fld id="{76482569-893E-5347-88C3-AD349621E570}" type="slidenum">
              <a:rPr lang="en-US" smtClean="0"/>
              <a:t>6</a:t>
            </a:fld>
            <a:endParaRPr lang="en-US"/>
          </a:p>
        </p:txBody>
      </p:sp>
    </p:spTree>
    <p:extLst>
      <p:ext uri="{BB962C8B-B14F-4D97-AF65-F5344CB8AC3E}">
        <p14:creationId xmlns:p14="http://schemas.microsoft.com/office/powerpoint/2010/main" val="3037108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its potential, Airbnb must still include virtual tours on its website. This could be caused by several things, such as the expense and difficulty of developing excellent virtual experiences for a wide range of unique features. Furthermore, virtual tours could make preserving the individuality characterising Airbnb's brand challenging. Also, a good point to mention that the different technical abilities of hosts and visitors must also be considered, as this may impact the viability and consistency of this feature.</a:t>
            </a:r>
          </a:p>
        </p:txBody>
      </p:sp>
      <p:sp>
        <p:nvSpPr>
          <p:cNvPr id="4" name="Slide Number Placeholder 3"/>
          <p:cNvSpPr>
            <a:spLocks noGrp="1"/>
          </p:cNvSpPr>
          <p:nvPr>
            <p:ph type="sldNum" sz="quarter" idx="5"/>
          </p:nvPr>
        </p:nvSpPr>
        <p:spPr/>
        <p:txBody>
          <a:bodyPr/>
          <a:lstStyle/>
          <a:p>
            <a:fld id="{76482569-893E-5347-88C3-AD349621E570}" type="slidenum">
              <a:rPr lang="en-US" smtClean="0"/>
              <a:t>7</a:t>
            </a:fld>
            <a:endParaRPr lang="en-US"/>
          </a:p>
        </p:txBody>
      </p:sp>
    </p:spTree>
    <p:extLst>
      <p:ext uri="{BB962C8B-B14F-4D97-AF65-F5344CB8AC3E}">
        <p14:creationId xmlns:p14="http://schemas.microsoft.com/office/powerpoint/2010/main" val="3329811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 because it offers detailed information, the interview approach works well for a UX case study on Airbnb's virtual tour implementation. It makes it easier to comprehend participants’ behavior and experiences on a deeper level and reveals fresh perspectives that other approaches might overlook. Engaging directly with users makes </a:t>
            </a:r>
            <a:r>
              <a:rPr lang="en-US" dirty="0" err="1"/>
              <a:t>customising</a:t>
            </a:r>
            <a:r>
              <a:rPr lang="en-US" dirty="0"/>
              <a:t> the virtual tour feature easier to suit their needs better.</a:t>
            </a:r>
          </a:p>
        </p:txBody>
      </p:sp>
      <p:sp>
        <p:nvSpPr>
          <p:cNvPr id="4" name="Slide Number Placeholder 3"/>
          <p:cNvSpPr>
            <a:spLocks noGrp="1"/>
          </p:cNvSpPr>
          <p:nvPr>
            <p:ph type="sldNum" sz="quarter" idx="5"/>
          </p:nvPr>
        </p:nvSpPr>
        <p:spPr/>
        <p:txBody>
          <a:bodyPr/>
          <a:lstStyle/>
          <a:p>
            <a:fld id="{76482569-893E-5347-88C3-AD349621E570}" type="slidenum">
              <a:rPr lang="en-US" smtClean="0"/>
              <a:t>8</a:t>
            </a:fld>
            <a:endParaRPr lang="en-US"/>
          </a:p>
        </p:txBody>
      </p:sp>
    </p:spTree>
    <p:extLst>
      <p:ext uri="{BB962C8B-B14F-4D97-AF65-F5344CB8AC3E}">
        <p14:creationId xmlns:p14="http://schemas.microsoft.com/office/powerpoint/2010/main" val="941287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444444"/>
                </a:solidFill>
                <a:effectLst/>
                <a:latin typeface="Gotham SSm A"/>
              </a:rPr>
              <a:t>I want to make more detailed recommendations regarding the first wireframe presented. The following Airbnb webpage wireframe shows the unique page of the specific property simply by implementing the virtual tour button in the bottom left corner of the main image or media file or aligning on the right-hand side of the page with the three images. The page will still be visually aligned, not cluttered, which will give a 50-50 balance to the page.</a:t>
            </a:r>
            <a:endParaRPr lang="en-US" dirty="0"/>
          </a:p>
        </p:txBody>
      </p:sp>
      <p:sp>
        <p:nvSpPr>
          <p:cNvPr id="4" name="Slide Number Placeholder 3"/>
          <p:cNvSpPr>
            <a:spLocks noGrp="1"/>
          </p:cNvSpPr>
          <p:nvPr>
            <p:ph type="sldNum" sz="quarter" idx="5"/>
          </p:nvPr>
        </p:nvSpPr>
        <p:spPr/>
        <p:txBody>
          <a:bodyPr/>
          <a:lstStyle/>
          <a:p>
            <a:fld id="{76482569-893E-5347-88C3-AD349621E570}" type="slidenum">
              <a:rPr lang="en-US" smtClean="0"/>
              <a:t>9</a:t>
            </a:fld>
            <a:endParaRPr lang="en-US"/>
          </a:p>
        </p:txBody>
      </p:sp>
    </p:spTree>
    <p:extLst>
      <p:ext uri="{BB962C8B-B14F-4D97-AF65-F5344CB8AC3E}">
        <p14:creationId xmlns:p14="http://schemas.microsoft.com/office/powerpoint/2010/main" val="946984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BA160-422E-8723-F42B-DF78DC03001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50AE70C-0E82-99B5-3389-8E3BD52CD9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F6139AD-629F-AAC5-AA93-B9C85CECB67E}"/>
              </a:ext>
            </a:extLst>
          </p:cNvPr>
          <p:cNvSpPr>
            <a:spLocks noGrp="1"/>
          </p:cNvSpPr>
          <p:nvPr>
            <p:ph type="dt" sz="half" idx="10"/>
          </p:nvPr>
        </p:nvSpPr>
        <p:spPr/>
        <p:txBody>
          <a:bodyPr/>
          <a:lstStyle/>
          <a:p>
            <a:fld id="{5DA6225B-B79E-E440-9129-78C8D26F4D72}" type="datetimeFigureOut">
              <a:rPr lang="en-US" smtClean="0"/>
              <a:t>12/1/23</a:t>
            </a:fld>
            <a:endParaRPr lang="en-US"/>
          </a:p>
        </p:txBody>
      </p:sp>
      <p:sp>
        <p:nvSpPr>
          <p:cNvPr id="5" name="Footer Placeholder 4">
            <a:extLst>
              <a:ext uri="{FF2B5EF4-FFF2-40B4-BE49-F238E27FC236}">
                <a16:creationId xmlns:a16="http://schemas.microsoft.com/office/drawing/2014/main" id="{1B0C27D7-9A2C-DE56-FF18-D2041B6B91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B2C9A7-551C-534C-44AD-70C5A5E80288}"/>
              </a:ext>
            </a:extLst>
          </p:cNvPr>
          <p:cNvSpPr>
            <a:spLocks noGrp="1"/>
          </p:cNvSpPr>
          <p:nvPr>
            <p:ph type="sldNum" sz="quarter" idx="12"/>
          </p:nvPr>
        </p:nvSpPr>
        <p:spPr/>
        <p:txBody>
          <a:bodyPr/>
          <a:lstStyle/>
          <a:p>
            <a:fld id="{DC9E7B3B-E677-B044-8D46-BB4FCA1BEE89}" type="slidenum">
              <a:rPr lang="en-US" smtClean="0"/>
              <a:t>‹#›</a:t>
            </a:fld>
            <a:endParaRPr lang="en-US"/>
          </a:p>
        </p:txBody>
      </p:sp>
    </p:spTree>
    <p:extLst>
      <p:ext uri="{BB962C8B-B14F-4D97-AF65-F5344CB8AC3E}">
        <p14:creationId xmlns:p14="http://schemas.microsoft.com/office/powerpoint/2010/main" val="3771425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FDD81-C0ED-8349-7474-8694528478B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B3BAC6E-2AC8-33A9-557A-481CCE57D23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1A4DCA9-3C2B-8953-25EF-BBE0C9EC6D35}"/>
              </a:ext>
            </a:extLst>
          </p:cNvPr>
          <p:cNvSpPr>
            <a:spLocks noGrp="1"/>
          </p:cNvSpPr>
          <p:nvPr>
            <p:ph type="dt" sz="half" idx="10"/>
          </p:nvPr>
        </p:nvSpPr>
        <p:spPr/>
        <p:txBody>
          <a:bodyPr/>
          <a:lstStyle/>
          <a:p>
            <a:fld id="{5DA6225B-B79E-E440-9129-78C8D26F4D72}" type="datetimeFigureOut">
              <a:rPr lang="en-US" smtClean="0"/>
              <a:t>12/1/23</a:t>
            </a:fld>
            <a:endParaRPr lang="en-US"/>
          </a:p>
        </p:txBody>
      </p:sp>
      <p:sp>
        <p:nvSpPr>
          <p:cNvPr id="5" name="Footer Placeholder 4">
            <a:extLst>
              <a:ext uri="{FF2B5EF4-FFF2-40B4-BE49-F238E27FC236}">
                <a16:creationId xmlns:a16="http://schemas.microsoft.com/office/drawing/2014/main" id="{AFA1491E-AAE2-B8C8-1230-375257F34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C45F88-E441-4B56-39BC-F1AFCB3E6364}"/>
              </a:ext>
            </a:extLst>
          </p:cNvPr>
          <p:cNvSpPr>
            <a:spLocks noGrp="1"/>
          </p:cNvSpPr>
          <p:nvPr>
            <p:ph type="sldNum" sz="quarter" idx="12"/>
          </p:nvPr>
        </p:nvSpPr>
        <p:spPr/>
        <p:txBody>
          <a:bodyPr/>
          <a:lstStyle/>
          <a:p>
            <a:fld id="{DC9E7B3B-E677-B044-8D46-BB4FCA1BEE89}" type="slidenum">
              <a:rPr lang="en-US" smtClean="0"/>
              <a:t>‹#›</a:t>
            </a:fld>
            <a:endParaRPr lang="en-US"/>
          </a:p>
        </p:txBody>
      </p:sp>
    </p:spTree>
    <p:extLst>
      <p:ext uri="{BB962C8B-B14F-4D97-AF65-F5344CB8AC3E}">
        <p14:creationId xmlns:p14="http://schemas.microsoft.com/office/powerpoint/2010/main" val="623906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D23A07-8773-7081-5849-BD8DB84E25B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888F7ED-D0BF-7342-8608-A11A1DF0A93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5EEF54C-8FB3-A908-0EAF-1C210EE77A13}"/>
              </a:ext>
            </a:extLst>
          </p:cNvPr>
          <p:cNvSpPr>
            <a:spLocks noGrp="1"/>
          </p:cNvSpPr>
          <p:nvPr>
            <p:ph type="dt" sz="half" idx="10"/>
          </p:nvPr>
        </p:nvSpPr>
        <p:spPr/>
        <p:txBody>
          <a:bodyPr/>
          <a:lstStyle/>
          <a:p>
            <a:fld id="{5DA6225B-B79E-E440-9129-78C8D26F4D72}" type="datetimeFigureOut">
              <a:rPr lang="en-US" smtClean="0"/>
              <a:t>12/1/23</a:t>
            </a:fld>
            <a:endParaRPr lang="en-US"/>
          </a:p>
        </p:txBody>
      </p:sp>
      <p:sp>
        <p:nvSpPr>
          <p:cNvPr id="5" name="Footer Placeholder 4">
            <a:extLst>
              <a:ext uri="{FF2B5EF4-FFF2-40B4-BE49-F238E27FC236}">
                <a16:creationId xmlns:a16="http://schemas.microsoft.com/office/drawing/2014/main" id="{F7EE1CF8-9372-D53C-CFB3-1EA93926E6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897196-698D-251E-E0EE-278520A0D342}"/>
              </a:ext>
            </a:extLst>
          </p:cNvPr>
          <p:cNvSpPr>
            <a:spLocks noGrp="1"/>
          </p:cNvSpPr>
          <p:nvPr>
            <p:ph type="sldNum" sz="quarter" idx="12"/>
          </p:nvPr>
        </p:nvSpPr>
        <p:spPr/>
        <p:txBody>
          <a:bodyPr/>
          <a:lstStyle/>
          <a:p>
            <a:fld id="{DC9E7B3B-E677-B044-8D46-BB4FCA1BEE89}" type="slidenum">
              <a:rPr lang="en-US" smtClean="0"/>
              <a:t>‹#›</a:t>
            </a:fld>
            <a:endParaRPr lang="en-US"/>
          </a:p>
        </p:txBody>
      </p:sp>
    </p:spTree>
    <p:extLst>
      <p:ext uri="{BB962C8B-B14F-4D97-AF65-F5344CB8AC3E}">
        <p14:creationId xmlns:p14="http://schemas.microsoft.com/office/powerpoint/2010/main" val="1943362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92CD5-CABA-FFAE-69CD-F2CC7C73E8C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AB1E94D-B5D8-532E-B855-50601F75110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B746ABC-F527-930D-A185-A672EC242F83}"/>
              </a:ext>
            </a:extLst>
          </p:cNvPr>
          <p:cNvSpPr>
            <a:spLocks noGrp="1"/>
          </p:cNvSpPr>
          <p:nvPr>
            <p:ph type="dt" sz="half" idx="10"/>
          </p:nvPr>
        </p:nvSpPr>
        <p:spPr/>
        <p:txBody>
          <a:bodyPr/>
          <a:lstStyle/>
          <a:p>
            <a:fld id="{5DA6225B-B79E-E440-9129-78C8D26F4D72}" type="datetimeFigureOut">
              <a:rPr lang="en-US" smtClean="0"/>
              <a:t>12/1/23</a:t>
            </a:fld>
            <a:endParaRPr lang="en-US"/>
          </a:p>
        </p:txBody>
      </p:sp>
      <p:sp>
        <p:nvSpPr>
          <p:cNvPr id="5" name="Footer Placeholder 4">
            <a:extLst>
              <a:ext uri="{FF2B5EF4-FFF2-40B4-BE49-F238E27FC236}">
                <a16:creationId xmlns:a16="http://schemas.microsoft.com/office/drawing/2014/main" id="{EA132DEE-F63F-C657-DB20-023511269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048252-627B-4B7B-65DD-E8C4B62A68B4}"/>
              </a:ext>
            </a:extLst>
          </p:cNvPr>
          <p:cNvSpPr>
            <a:spLocks noGrp="1"/>
          </p:cNvSpPr>
          <p:nvPr>
            <p:ph type="sldNum" sz="quarter" idx="12"/>
          </p:nvPr>
        </p:nvSpPr>
        <p:spPr/>
        <p:txBody>
          <a:bodyPr/>
          <a:lstStyle/>
          <a:p>
            <a:fld id="{DC9E7B3B-E677-B044-8D46-BB4FCA1BEE89}" type="slidenum">
              <a:rPr lang="en-US" smtClean="0"/>
              <a:t>‹#›</a:t>
            </a:fld>
            <a:endParaRPr lang="en-US"/>
          </a:p>
        </p:txBody>
      </p:sp>
    </p:spTree>
    <p:extLst>
      <p:ext uri="{BB962C8B-B14F-4D97-AF65-F5344CB8AC3E}">
        <p14:creationId xmlns:p14="http://schemas.microsoft.com/office/powerpoint/2010/main" val="1571090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CC3B0-9E03-B67A-FB8F-9861DFE92A0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2153E49-06A2-B6E9-8893-0CD06DF908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DBB73C5-66B9-7CF4-EB1C-A9D1BF1FDAA7}"/>
              </a:ext>
            </a:extLst>
          </p:cNvPr>
          <p:cNvSpPr>
            <a:spLocks noGrp="1"/>
          </p:cNvSpPr>
          <p:nvPr>
            <p:ph type="dt" sz="half" idx="10"/>
          </p:nvPr>
        </p:nvSpPr>
        <p:spPr/>
        <p:txBody>
          <a:bodyPr/>
          <a:lstStyle/>
          <a:p>
            <a:fld id="{5DA6225B-B79E-E440-9129-78C8D26F4D72}" type="datetimeFigureOut">
              <a:rPr lang="en-US" smtClean="0"/>
              <a:t>12/1/23</a:t>
            </a:fld>
            <a:endParaRPr lang="en-US"/>
          </a:p>
        </p:txBody>
      </p:sp>
      <p:sp>
        <p:nvSpPr>
          <p:cNvPr id="5" name="Footer Placeholder 4">
            <a:extLst>
              <a:ext uri="{FF2B5EF4-FFF2-40B4-BE49-F238E27FC236}">
                <a16:creationId xmlns:a16="http://schemas.microsoft.com/office/drawing/2014/main" id="{788F2E5F-6D5B-2603-7054-A876FE12B6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47DD3B-8FB3-983B-C092-6934F0BC347E}"/>
              </a:ext>
            </a:extLst>
          </p:cNvPr>
          <p:cNvSpPr>
            <a:spLocks noGrp="1"/>
          </p:cNvSpPr>
          <p:nvPr>
            <p:ph type="sldNum" sz="quarter" idx="12"/>
          </p:nvPr>
        </p:nvSpPr>
        <p:spPr/>
        <p:txBody>
          <a:bodyPr/>
          <a:lstStyle/>
          <a:p>
            <a:fld id="{DC9E7B3B-E677-B044-8D46-BB4FCA1BEE89}" type="slidenum">
              <a:rPr lang="en-US" smtClean="0"/>
              <a:t>‹#›</a:t>
            </a:fld>
            <a:endParaRPr lang="en-US"/>
          </a:p>
        </p:txBody>
      </p:sp>
    </p:spTree>
    <p:extLst>
      <p:ext uri="{BB962C8B-B14F-4D97-AF65-F5344CB8AC3E}">
        <p14:creationId xmlns:p14="http://schemas.microsoft.com/office/powerpoint/2010/main" val="3463082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B4022-7B69-8487-5351-ECFE6847698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F4B6A75-B720-2E51-AF5F-66B48DEFEAB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3231051-3DB8-DD0F-89D3-FD17357879F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0F08443-65CA-061C-BD85-610A9EA5570F}"/>
              </a:ext>
            </a:extLst>
          </p:cNvPr>
          <p:cNvSpPr>
            <a:spLocks noGrp="1"/>
          </p:cNvSpPr>
          <p:nvPr>
            <p:ph type="dt" sz="half" idx="10"/>
          </p:nvPr>
        </p:nvSpPr>
        <p:spPr/>
        <p:txBody>
          <a:bodyPr/>
          <a:lstStyle/>
          <a:p>
            <a:fld id="{5DA6225B-B79E-E440-9129-78C8D26F4D72}" type="datetimeFigureOut">
              <a:rPr lang="en-US" smtClean="0"/>
              <a:t>12/1/23</a:t>
            </a:fld>
            <a:endParaRPr lang="en-US"/>
          </a:p>
        </p:txBody>
      </p:sp>
      <p:sp>
        <p:nvSpPr>
          <p:cNvPr id="6" name="Footer Placeholder 5">
            <a:extLst>
              <a:ext uri="{FF2B5EF4-FFF2-40B4-BE49-F238E27FC236}">
                <a16:creationId xmlns:a16="http://schemas.microsoft.com/office/drawing/2014/main" id="{5D1BA514-D74E-3B4B-56F3-137BD0FA4C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C7BFF1-633B-F486-48D0-EB5AA2859BAF}"/>
              </a:ext>
            </a:extLst>
          </p:cNvPr>
          <p:cNvSpPr>
            <a:spLocks noGrp="1"/>
          </p:cNvSpPr>
          <p:nvPr>
            <p:ph type="sldNum" sz="quarter" idx="12"/>
          </p:nvPr>
        </p:nvSpPr>
        <p:spPr/>
        <p:txBody>
          <a:bodyPr/>
          <a:lstStyle/>
          <a:p>
            <a:fld id="{DC9E7B3B-E677-B044-8D46-BB4FCA1BEE89}" type="slidenum">
              <a:rPr lang="en-US" smtClean="0"/>
              <a:t>‹#›</a:t>
            </a:fld>
            <a:endParaRPr lang="en-US"/>
          </a:p>
        </p:txBody>
      </p:sp>
    </p:spTree>
    <p:extLst>
      <p:ext uri="{BB962C8B-B14F-4D97-AF65-F5344CB8AC3E}">
        <p14:creationId xmlns:p14="http://schemas.microsoft.com/office/powerpoint/2010/main" val="1918502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881E2-6E5E-9119-CD96-3E59E89639A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9563744-3A81-192B-7032-7DFC1424B8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A045AA0-148B-8F1A-49A2-19366E79478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A2B82C6-6AEF-C06C-D692-6229A2AB25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28AB6BE-A6D2-3ECA-3D65-566043DC9D0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7FE3AAE-2655-DD86-E35B-92D051F5DBA1}"/>
              </a:ext>
            </a:extLst>
          </p:cNvPr>
          <p:cNvSpPr>
            <a:spLocks noGrp="1"/>
          </p:cNvSpPr>
          <p:nvPr>
            <p:ph type="dt" sz="half" idx="10"/>
          </p:nvPr>
        </p:nvSpPr>
        <p:spPr/>
        <p:txBody>
          <a:bodyPr/>
          <a:lstStyle/>
          <a:p>
            <a:fld id="{5DA6225B-B79E-E440-9129-78C8D26F4D72}" type="datetimeFigureOut">
              <a:rPr lang="en-US" smtClean="0"/>
              <a:t>12/1/23</a:t>
            </a:fld>
            <a:endParaRPr lang="en-US"/>
          </a:p>
        </p:txBody>
      </p:sp>
      <p:sp>
        <p:nvSpPr>
          <p:cNvPr id="8" name="Footer Placeholder 7">
            <a:extLst>
              <a:ext uri="{FF2B5EF4-FFF2-40B4-BE49-F238E27FC236}">
                <a16:creationId xmlns:a16="http://schemas.microsoft.com/office/drawing/2014/main" id="{58BEF421-D142-97A8-20FE-D145CFA02B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F3FFAA-9AF4-60A5-968F-71C379132E3D}"/>
              </a:ext>
            </a:extLst>
          </p:cNvPr>
          <p:cNvSpPr>
            <a:spLocks noGrp="1"/>
          </p:cNvSpPr>
          <p:nvPr>
            <p:ph type="sldNum" sz="quarter" idx="12"/>
          </p:nvPr>
        </p:nvSpPr>
        <p:spPr/>
        <p:txBody>
          <a:bodyPr/>
          <a:lstStyle/>
          <a:p>
            <a:fld id="{DC9E7B3B-E677-B044-8D46-BB4FCA1BEE89}" type="slidenum">
              <a:rPr lang="en-US" smtClean="0"/>
              <a:t>‹#›</a:t>
            </a:fld>
            <a:endParaRPr lang="en-US"/>
          </a:p>
        </p:txBody>
      </p:sp>
    </p:spTree>
    <p:extLst>
      <p:ext uri="{BB962C8B-B14F-4D97-AF65-F5344CB8AC3E}">
        <p14:creationId xmlns:p14="http://schemas.microsoft.com/office/powerpoint/2010/main" val="3972894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7E4D6-AA7D-67BF-0616-A758FF4BEC6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AC93F85-C1AE-772C-C93A-4E1C5EDFCBE7}"/>
              </a:ext>
            </a:extLst>
          </p:cNvPr>
          <p:cNvSpPr>
            <a:spLocks noGrp="1"/>
          </p:cNvSpPr>
          <p:nvPr>
            <p:ph type="dt" sz="half" idx="10"/>
          </p:nvPr>
        </p:nvSpPr>
        <p:spPr/>
        <p:txBody>
          <a:bodyPr/>
          <a:lstStyle/>
          <a:p>
            <a:fld id="{5DA6225B-B79E-E440-9129-78C8D26F4D72}" type="datetimeFigureOut">
              <a:rPr lang="en-US" smtClean="0"/>
              <a:t>12/1/23</a:t>
            </a:fld>
            <a:endParaRPr lang="en-US"/>
          </a:p>
        </p:txBody>
      </p:sp>
      <p:sp>
        <p:nvSpPr>
          <p:cNvPr id="4" name="Footer Placeholder 3">
            <a:extLst>
              <a:ext uri="{FF2B5EF4-FFF2-40B4-BE49-F238E27FC236}">
                <a16:creationId xmlns:a16="http://schemas.microsoft.com/office/drawing/2014/main" id="{41028AD2-106A-7B3C-C691-BFE0383694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7600B9-A881-B945-1E3E-1F1C4DA63CFC}"/>
              </a:ext>
            </a:extLst>
          </p:cNvPr>
          <p:cNvSpPr>
            <a:spLocks noGrp="1"/>
          </p:cNvSpPr>
          <p:nvPr>
            <p:ph type="sldNum" sz="quarter" idx="12"/>
          </p:nvPr>
        </p:nvSpPr>
        <p:spPr/>
        <p:txBody>
          <a:bodyPr/>
          <a:lstStyle/>
          <a:p>
            <a:fld id="{DC9E7B3B-E677-B044-8D46-BB4FCA1BEE89}" type="slidenum">
              <a:rPr lang="en-US" smtClean="0"/>
              <a:t>‹#›</a:t>
            </a:fld>
            <a:endParaRPr lang="en-US"/>
          </a:p>
        </p:txBody>
      </p:sp>
    </p:spTree>
    <p:extLst>
      <p:ext uri="{BB962C8B-B14F-4D97-AF65-F5344CB8AC3E}">
        <p14:creationId xmlns:p14="http://schemas.microsoft.com/office/powerpoint/2010/main" val="4165059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4B0B2-3433-1D49-BE40-E65B767CF8D8}"/>
              </a:ext>
            </a:extLst>
          </p:cNvPr>
          <p:cNvSpPr>
            <a:spLocks noGrp="1"/>
          </p:cNvSpPr>
          <p:nvPr>
            <p:ph type="dt" sz="half" idx="10"/>
          </p:nvPr>
        </p:nvSpPr>
        <p:spPr/>
        <p:txBody>
          <a:bodyPr/>
          <a:lstStyle/>
          <a:p>
            <a:fld id="{5DA6225B-B79E-E440-9129-78C8D26F4D72}" type="datetimeFigureOut">
              <a:rPr lang="en-US" smtClean="0"/>
              <a:t>12/1/23</a:t>
            </a:fld>
            <a:endParaRPr lang="en-US"/>
          </a:p>
        </p:txBody>
      </p:sp>
      <p:sp>
        <p:nvSpPr>
          <p:cNvPr id="3" name="Footer Placeholder 2">
            <a:extLst>
              <a:ext uri="{FF2B5EF4-FFF2-40B4-BE49-F238E27FC236}">
                <a16:creationId xmlns:a16="http://schemas.microsoft.com/office/drawing/2014/main" id="{67FC11B4-66AA-BCB5-E6E1-7B5C888154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9E348B-D520-4FE0-3027-E05D3021898A}"/>
              </a:ext>
            </a:extLst>
          </p:cNvPr>
          <p:cNvSpPr>
            <a:spLocks noGrp="1"/>
          </p:cNvSpPr>
          <p:nvPr>
            <p:ph type="sldNum" sz="quarter" idx="12"/>
          </p:nvPr>
        </p:nvSpPr>
        <p:spPr/>
        <p:txBody>
          <a:bodyPr/>
          <a:lstStyle/>
          <a:p>
            <a:fld id="{DC9E7B3B-E677-B044-8D46-BB4FCA1BEE89}" type="slidenum">
              <a:rPr lang="en-US" smtClean="0"/>
              <a:t>‹#›</a:t>
            </a:fld>
            <a:endParaRPr lang="en-US"/>
          </a:p>
        </p:txBody>
      </p:sp>
    </p:spTree>
    <p:extLst>
      <p:ext uri="{BB962C8B-B14F-4D97-AF65-F5344CB8AC3E}">
        <p14:creationId xmlns:p14="http://schemas.microsoft.com/office/powerpoint/2010/main" val="905147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518C-21D1-FB4B-E837-DFEA4BC1836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FFD44C4-3968-C485-3AAE-EC762C40C4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D2C8F81-7EA2-E572-0A04-BDA9F678CA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D3105FF-0A59-5F89-DF58-9F9D18938883}"/>
              </a:ext>
            </a:extLst>
          </p:cNvPr>
          <p:cNvSpPr>
            <a:spLocks noGrp="1"/>
          </p:cNvSpPr>
          <p:nvPr>
            <p:ph type="dt" sz="half" idx="10"/>
          </p:nvPr>
        </p:nvSpPr>
        <p:spPr/>
        <p:txBody>
          <a:bodyPr/>
          <a:lstStyle/>
          <a:p>
            <a:fld id="{5DA6225B-B79E-E440-9129-78C8D26F4D72}" type="datetimeFigureOut">
              <a:rPr lang="en-US" smtClean="0"/>
              <a:t>12/1/23</a:t>
            </a:fld>
            <a:endParaRPr lang="en-US"/>
          </a:p>
        </p:txBody>
      </p:sp>
      <p:sp>
        <p:nvSpPr>
          <p:cNvPr id="6" name="Footer Placeholder 5">
            <a:extLst>
              <a:ext uri="{FF2B5EF4-FFF2-40B4-BE49-F238E27FC236}">
                <a16:creationId xmlns:a16="http://schemas.microsoft.com/office/drawing/2014/main" id="{FF555489-72C2-669E-731B-9AB0E61810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6C4771-E236-0535-BBC1-AE220569C36D}"/>
              </a:ext>
            </a:extLst>
          </p:cNvPr>
          <p:cNvSpPr>
            <a:spLocks noGrp="1"/>
          </p:cNvSpPr>
          <p:nvPr>
            <p:ph type="sldNum" sz="quarter" idx="12"/>
          </p:nvPr>
        </p:nvSpPr>
        <p:spPr/>
        <p:txBody>
          <a:bodyPr/>
          <a:lstStyle/>
          <a:p>
            <a:fld id="{DC9E7B3B-E677-B044-8D46-BB4FCA1BEE89}" type="slidenum">
              <a:rPr lang="en-US" smtClean="0"/>
              <a:t>‹#›</a:t>
            </a:fld>
            <a:endParaRPr lang="en-US"/>
          </a:p>
        </p:txBody>
      </p:sp>
    </p:spTree>
    <p:extLst>
      <p:ext uri="{BB962C8B-B14F-4D97-AF65-F5344CB8AC3E}">
        <p14:creationId xmlns:p14="http://schemas.microsoft.com/office/powerpoint/2010/main" val="2449748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66F7E-043E-3B63-EB05-F25692656C0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AE90D46-F4BD-77F4-9361-FAC4EFF24A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FD56EA-449C-7F23-119B-1100A7C17F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EA12143-7609-5010-F974-E11FDFF61273}"/>
              </a:ext>
            </a:extLst>
          </p:cNvPr>
          <p:cNvSpPr>
            <a:spLocks noGrp="1"/>
          </p:cNvSpPr>
          <p:nvPr>
            <p:ph type="dt" sz="half" idx="10"/>
          </p:nvPr>
        </p:nvSpPr>
        <p:spPr/>
        <p:txBody>
          <a:bodyPr/>
          <a:lstStyle/>
          <a:p>
            <a:fld id="{5DA6225B-B79E-E440-9129-78C8D26F4D72}" type="datetimeFigureOut">
              <a:rPr lang="en-US" smtClean="0"/>
              <a:t>12/1/23</a:t>
            </a:fld>
            <a:endParaRPr lang="en-US"/>
          </a:p>
        </p:txBody>
      </p:sp>
      <p:sp>
        <p:nvSpPr>
          <p:cNvPr id="6" name="Footer Placeholder 5">
            <a:extLst>
              <a:ext uri="{FF2B5EF4-FFF2-40B4-BE49-F238E27FC236}">
                <a16:creationId xmlns:a16="http://schemas.microsoft.com/office/drawing/2014/main" id="{570F4D80-4448-F86D-11AC-9BF68BF67E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B45A46-5E66-3EA0-DF69-129812E88DC6}"/>
              </a:ext>
            </a:extLst>
          </p:cNvPr>
          <p:cNvSpPr>
            <a:spLocks noGrp="1"/>
          </p:cNvSpPr>
          <p:nvPr>
            <p:ph type="sldNum" sz="quarter" idx="12"/>
          </p:nvPr>
        </p:nvSpPr>
        <p:spPr/>
        <p:txBody>
          <a:bodyPr/>
          <a:lstStyle/>
          <a:p>
            <a:fld id="{DC9E7B3B-E677-B044-8D46-BB4FCA1BEE89}" type="slidenum">
              <a:rPr lang="en-US" smtClean="0"/>
              <a:t>‹#›</a:t>
            </a:fld>
            <a:endParaRPr lang="en-US"/>
          </a:p>
        </p:txBody>
      </p:sp>
    </p:spTree>
    <p:extLst>
      <p:ext uri="{BB962C8B-B14F-4D97-AF65-F5344CB8AC3E}">
        <p14:creationId xmlns:p14="http://schemas.microsoft.com/office/powerpoint/2010/main" val="3499256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CEEC0B-69CD-A3CC-3F40-15D21D3C27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E066498-0E45-2557-6D5A-4AB1A6DCCD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BABD154-0CAD-CC54-9366-9C9B2A5E3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A6225B-B79E-E440-9129-78C8D26F4D72}" type="datetimeFigureOut">
              <a:rPr lang="en-US" smtClean="0"/>
              <a:t>12/1/23</a:t>
            </a:fld>
            <a:endParaRPr lang="en-US"/>
          </a:p>
        </p:txBody>
      </p:sp>
      <p:sp>
        <p:nvSpPr>
          <p:cNvPr id="5" name="Footer Placeholder 4">
            <a:extLst>
              <a:ext uri="{FF2B5EF4-FFF2-40B4-BE49-F238E27FC236}">
                <a16:creationId xmlns:a16="http://schemas.microsoft.com/office/drawing/2014/main" id="{9CA76BDC-0DCE-D8C3-B509-D631781CC7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CFA80E-992A-C942-5286-C0BFE7B0D7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9E7B3B-E677-B044-8D46-BB4FCA1BEE89}" type="slidenum">
              <a:rPr lang="en-US" smtClean="0"/>
              <a:t>‹#›</a:t>
            </a:fld>
            <a:endParaRPr lang="en-US"/>
          </a:p>
        </p:txBody>
      </p:sp>
    </p:spTree>
    <p:extLst>
      <p:ext uri="{BB962C8B-B14F-4D97-AF65-F5344CB8AC3E}">
        <p14:creationId xmlns:p14="http://schemas.microsoft.com/office/powerpoint/2010/main" val="28402835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4a"/><Relationship Id="rId7" Type="http://schemas.openxmlformats.org/officeDocument/2006/relationships/image" Target="../media/image2.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jp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9.png"/><Relationship Id="rId5" Type="http://schemas.openxmlformats.org/officeDocument/2006/relationships/image" Target="../media/image12.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2.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20.jp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notesSlide" Target="../notesSlides/notesSlide9.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ity with many buildings&#10;&#10;Description automatically generated">
            <a:extLst>
              <a:ext uri="{FF2B5EF4-FFF2-40B4-BE49-F238E27FC236}">
                <a16:creationId xmlns:a16="http://schemas.microsoft.com/office/drawing/2014/main" id="{0B3B838D-6366-C6FD-10E9-4F67EB79FADE}"/>
              </a:ext>
            </a:extLst>
          </p:cNvPr>
          <p:cNvPicPr>
            <a:picLocks noChangeAspect="1"/>
          </p:cNvPicPr>
          <p:nvPr/>
        </p:nvPicPr>
        <p:blipFill rotWithShape="1">
          <a:blip r:embed="rId6"/>
          <a:srcRect t="15730"/>
          <a:stretch/>
        </p:blipFill>
        <p:spPr>
          <a:xfrm>
            <a:off x="-3048"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09AE90-B3B6-F725-1C71-94F52F627EC5}"/>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GB" sz="5400" dirty="0">
                <a:ln w="0">
                  <a:solidFill>
                    <a:schemeClr val="bg1"/>
                  </a:solidFill>
                </a:ln>
                <a:solidFill>
                  <a:schemeClr val="bg1"/>
                </a:solidFill>
                <a:effectLst>
                  <a:reflection blurRad="6350" stA="53000" endA="300" endPos="35500" dir="5400000" sy="-90000" algn="bl" rotWithShape="0"/>
                </a:effectLst>
              </a:rPr>
              <a:t>Virtual Tour Pitch </a:t>
            </a:r>
            <a:endParaRPr lang="en-US" sz="5400" dirty="0">
              <a:ln w="0">
                <a:solidFill>
                  <a:schemeClr val="bg1"/>
                </a:solidFill>
              </a:ln>
              <a:solidFill>
                <a:schemeClr val="bg1"/>
              </a:solidFill>
              <a:effectLst>
                <a:reflection blurRad="6350" stA="53000" endA="300" endPos="35500" dir="5400000" sy="-90000" algn="bl" rotWithShape="0"/>
              </a:effectLst>
            </a:endParaRPr>
          </a:p>
        </p:txBody>
      </p:sp>
      <p:pic>
        <p:nvPicPr>
          <p:cNvPr id="7" name="Picture 6" descr="A white logo on a black background&#10;&#10;Description automatically generated">
            <a:extLst>
              <a:ext uri="{FF2B5EF4-FFF2-40B4-BE49-F238E27FC236}">
                <a16:creationId xmlns:a16="http://schemas.microsoft.com/office/drawing/2014/main" id="{B0080BC4-C250-96F1-EE61-7BC5E5E48366}"/>
              </a:ext>
            </a:extLst>
          </p:cNvPr>
          <p:cNvPicPr>
            <a:picLocks noChangeAspect="1"/>
          </p:cNvPicPr>
          <p:nvPr/>
        </p:nvPicPr>
        <p:blipFill>
          <a:blip r:embed="rId7"/>
          <a:stretch>
            <a:fillRect/>
          </a:stretch>
        </p:blipFill>
        <p:spPr>
          <a:xfrm>
            <a:off x="5177466" y="1239728"/>
            <a:ext cx="1830972" cy="1830972"/>
          </a:xfrm>
          <a:prstGeom prst="rect">
            <a:avLst/>
          </a:prstGeom>
        </p:spPr>
      </p:pic>
      <p:sp>
        <p:nvSpPr>
          <p:cNvPr id="8" name="TextBox 7">
            <a:extLst>
              <a:ext uri="{FF2B5EF4-FFF2-40B4-BE49-F238E27FC236}">
                <a16:creationId xmlns:a16="http://schemas.microsoft.com/office/drawing/2014/main" id="{D4032B55-8650-BB2B-CB02-183745823500}"/>
              </a:ext>
            </a:extLst>
          </p:cNvPr>
          <p:cNvSpPr txBox="1"/>
          <p:nvPr/>
        </p:nvSpPr>
        <p:spPr>
          <a:xfrm>
            <a:off x="3002910" y="3900328"/>
            <a:ext cx="6180082" cy="461665"/>
          </a:xfrm>
          <a:prstGeom prst="rect">
            <a:avLst/>
          </a:prstGeom>
          <a:noFill/>
        </p:spPr>
        <p:txBody>
          <a:bodyPr wrap="square">
            <a:spAutoFit/>
          </a:bodyPr>
          <a:lstStyle/>
          <a:p>
            <a:pPr algn="ctr"/>
            <a:r>
              <a:rPr lang="en-GB" sz="2400" b="0" cap="none" spc="0" dirty="0">
                <a:ln w="0">
                  <a:solidFill>
                    <a:schemeClr val="bg1"/>
                  </a:solidFill>
                </a:ln>
                <a:solidFill>
                  <a:schemeClr val="bg1"/>
                </a:solidFill>
                <a:effectLst>
                  <a:reflection blurRad="6350" stA="53000" endA="300" endPos="35500" dir="5400000" sy="-90000" algn="bl" rotWithShape="0"/>
                </a:effectLst>
              </a:rPr>
              <a:t>Book rooms with locals, rather than hotels</a:t>
            </a:r>
            <a:endParaRPr lang="en-US" sz="2400" b="0" cap="none" spc="0" dirty="0">
              <a:ln w="0">
                <a:solidFill>
                  <a:schemeClr val="bg1"/>
                </a:solidFill>
              </a:ln>
              <a:solidFill>
                <a:schemeClr val="bg1"/>
              </a:solidFill>
              <a:effectLst>
                <a:reflection blurRad="6350" stA="53000" endA="300" endPos="35500" dir="5400000" sy="-90000" algn="bl" rotWithShape="0"/>
              </a:effectLst>
            </a:endParaRPr>
          </a:p>
        </p:txBody>
      </p:sp>
      <p:pic>
        <p:nvPicPr>
          <p:cNvPr id="35" name="Audio 34">
            <a:extLst>
              <a:ext uri="{FF2B5EF4-FFF2-40B4-BE49-F238E27FC236}">
                <a16:creationId xmlns:a16="http://schemas.microsoft.com/office/drawing/2014/main" id="{FEDF857B-CF24-A4E7-44CE-E48E1340814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927065717"/>
      </p:ext>
    </p:extLst>
  </p:cSld>
  <p:clrMapOvr>
    <a:masterClrMapping/>
  </p:clrMapOvr>
  <mc:AlternateContent xmlns:mc="http://schemas.openxmlformats.org/markup-compatibility/2006">
    <mc:Choice xmlns:p14="http://schemas.microsoft.com/office/powerpoint/2010/main" Requires="p14">
      <p:transition spd="slow" p14:dur="2000" advTm="5461"/>
    </mc:Choice>
    <mc:Fallback>
      <p:transition spd="slow" advTm="5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room&#10;&#10;Description automatically generated">
            <a:extLst>
              <a:ext uri="{FF2B5EF4-FFF2-40B4-BE49-F238E27FC236}">
                <a16:creationId xmlns:a16="http://schemas.microsoft.com/office/drawing/2014/main" id="{75046F6D-FE8A-850F-24DA-48827D618E84}"/>
              </a:ext>
            </a:extLst>
          </p:cNvPr>
          <p:cNvPicPr>
            <a:picLocks noGrp="1" noChangeAspect="1"/>
          </p:cNvPicPr>
          <p:nvPr>
            <p:ph idx="1"/>
          </p:nvPr>
        </p:nvPicPr>
        <p:blipFill rotWithShape="1">
          <a:blip r:embed="rId5"/>
          <a:srcRect r="1" b="15550"/>
          <a:stretch/>
        </p:blipFill>
        <p:spPr>
          <a:xfrm>
            <a:off x="4754571" y="457200"/>
            <a:ext cx="6562879" cy="5943600"/>
          </a:xfrm>
          <a:prstGeom prst="rect">
            <a:avLst/>
          </a:prstGeom>
        </p:spPr>
      </p:pic>
      <p:sp>
        <p:nvSpPr>
          <p:cNvPr id="13" name="Rectangle 12">
            <a:extLst>
              <a:ext uri="{FF2B5EF4-FFF2-40B4-BE49-F238E27FC236}">
                <a16:creationId xmlns:a16="http://schemas.microsoft.com/office/drawing/2014/main" id="{2A274CE4-8AE8-C92E-493C-84B689514283}"/>
              </a:ext>
            </a:extLst>
          </p:cNvPr>
          <p:cNvSpPr/>
          <p:nvPr/>
        </p:nvSpPr>
        <p:spPr>
          <a:xfrm>
            <a:off x="1030376" y="1579969"/>
            <a:ext cx="2434513" cy="615553"/>
          </a:xfrm>
          <a:prstGeom prst="rect">
            <a:avLst/>
          </a:prstGeom>
          <a:noFill/>
        </p:spPr>
        <p:txBody>
          <a:bodyPr wrap="none" lIns="91440" tIns="45720" rIns="91440" bIns="45720">
            <a:spAutoFit/>
          </a:bodyPr>
          <a:lstStyle/>
          <a:p>
            <a:pPr algn="ctr"/>
            <a:r>
              <a:rPr lang="en-GB" sz="3400" b="0" cap="none" spc="0" dirty="0">
                <a:ln w="0">
                  <a:solidFill>
                    <a:schemeClr val="bg1"/>
                  </a:solidFill>
                </a:ln>
                <a:solidFill>
                  <a:schemeClr val="bg1"/>
                </a:solidFill>
                <a:effectLst>
                  <a:reflection blurRad="6350" stA="53000" endA="300" endPos="35500" dir="5400000" sy="-90000" algn="bl" rotWithShape="0"/>
                </a:effectLst>
              </a:rPr>
              <a:t>1</a:t>
            </a:r>
            <a:r>
              <a:rPr lang="en-GB" sz="3400" b="0" cap="none" spc="0" baseline="30000" dirty="0">
                <a:ln w="0">
                  <a:solidFill>
                    <a:schemeClr val="bg1"/>
                  </a:solidFill>
                </a:ln>
                <a:solidFill>
                  <a:schemeClr val="bg1"/>
                </a:solidFill>
                <a:effectLst>
                  <a:reflection blurRad="6350" stA="53000" endA="300" endPos="35500" dir="5400000" sy="-90000" algn="bl" rotWithShape="0"/>
                </a:effectLst>
              </a:rPr>
              <a:t>ST</a:t>
            </a:r>
            <a:r>
              <a:rPr lang="en-GB" sz="3400" b="0" cap="none" spc="0" dirty="0">
                <a:ln w="0">
                  <a:solidFill>
                    <a:schemeClr val="bg1"/>
                  </a:solidFill>
                </a:ln>
                <a:solidFill>
                  <a:schemeClr val="bg1"/>
                </a:solidFill>
                <a:effectLst>
                  <a:reflection blurRad="6350" stA="53000" endA="300" endPos="35500" dir="5400000" sy="-90000" algn="bl" rotWithShape="0"/>
                </a:effectLst>
              </a:rPr>
              <a:t>  Mock-up</a:t>
            </a:r>
          </a:p>
        </p:txBody>
      </p:sp>
      <p:sp>
        <p:nvSpPr>
          <p:cNvPr id="18" name="Rectangle 17">
            <a:extLst>
              <a:ext uri="{FF2B5EF4-FFF2-40B4-BE49-F238E27FC236}">
                <a16:creationId xmlns:a16="http://schemas.microsoft.com/office/drawing/2014/main" id="{B2EDE6D5-0FFB-6B83-429A-59A59A686F96}"/>
              </a:ext>
            </a:extLst>
          </p:cNvPr>
          <p:cNvSpPr/>
          <p:nvPr/>
        </p:nvSpPr>
        <p:spPr>
          <a:xfrm>
            <a:off x="442203" y="844246"/>
            <a:ext cx="3610860" cy="646331"/>
          </a:xfrm>
          <a:prstGeom prst="rect">
            <a:avLst/>
          </a:prstGeom>
          <a:noFill/>
        </p:spPr>
        <p:txBody>
          <a:bodyPr wrap="none" lIns="91440" tIns="45720" rIns="91440" bIns="45720">
            <a:spAutoFit/>
          </a:bodyPr>
          <a:lstStyle/>
          <a:p>
            <a:pPr algn="ctr"/>
            <a:r>
              <a:rPr lang="en-GB" sz="3600" b="0" cap="none" spc="0" dirty="0">
                <a:ln w="0">
                  <a:solidFill>
                    <a:schemeClr val="bg1"/>
                  </a:solidFill>
                </a:ln>
                <a:solidFill>
                  <a:schemeClr val="bg1"/>
                </a:solidFill>
                <a:effectLst>
                  <a:reflection blurRad="6350" stA="53000" endA="300" endPos="35500" dir="5400000" sy="-90000" algn="bl" rotWithShape="0"/>
                </a:effectLst>
              </a:rPr>
              <a:t>Proposed Solution</a:t>
            </a:r>
            <a:endParaRPr lang="en-US" sz="3600" b="0" cap="none" spc="0" dirty="0">
              <a:ln w="0">
                <a:solidFill>
                  <a:schemeClr val="bg1"/>
                </a:solidFill>
              </a:ln>
              <a:solidFill>
                <a:schemeClr val="bg1"/>
              </a:solidFill>
              <a:effectLst>
                <a:reflection blurRad="6350" stA="53000" endA="300" endPos="35500" dir="5400000" sy="-90000" algn="bl" rotWithShape="0"/>
              </a:effectLst>
            </a:endParaRPr>
          </a:p>
        </p:txBody>
      </p:sp>
      <p:pic>
        <p:nvPicPr>
          <p:cNvPr id="4" name="Audio 3">
            <a:extLst>
              <a:ext uri="{FF2B5EF4-FFF2-40B4-BE49-F238E27FC236}">
                <a16:creationId xmlns:a16="http://schemas.microsoft.com/office/drawing/2014/main" id="{061BED3C-7AC8-9B53-EBBA-DBA6F0EA06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667842453"/>
      </p:ext>
    </p:extLst>
  </p:cSld>
  <p:clrMapOvr>
    <a:masterClrMapping/>
  </p:clrMapOvr>
  <mc:AlternateContent xmlns:mc="http://schemas.openxmlformats.org/markup-compatibility/2006">
    <mc:Choice xmlns:p14="http://schemas.microsoft.com/office/powerpoint/2010/main" Requires="p14">
      <p:transition spd="slow" p14:dur="2000" advTm="10240"/>
    </mc:Choice>
    <mc:Fallback>
      <p:transition spd="slow" advTm="10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large brick arch with people walking around with Arc de Triomf in the background&#10;&#10;Description automatically generated">
            <a:extLst>
              <a:ext uri="{FF2B5EF4-FFF2-40B4-BE49-F238E27FC236}">
                <a16:creationId xmlns:a16="http://schemas.microsoft.com/office/drawing/2014/main" id="{8D083BCF-0710-6CEF-89AB-513BE75D238C}"/>
              </a:ext>
            </a:extLst>
          </p:cNvPr>
          <p:cNvPicPr>
            <a:picLocks noChangeAspect="1"/>
          </p:cNvPicPr>
          <p:nvPr/>
        </p:nvPicPr>
        <p:blipFill rotWithShape="1">
          <a:blip r:embed="rId5">
            <a:alphaModFix amt="35000"/>
          </a:blip>
          <a:srcRect t="11380" b="13869"/>
          <a:stretch/>
        </p:blipFill>
        <p:spPr>
          <a:xfrm>
            <a:off x="20" y="10"/>
            <a:ext cx="12191980" cy="6857990"/>
          </a:xfrm>
          <a:prstGeom prst="rect">
            <a:avLst/>
          </a:prstGeom>
        </p:spPr>
      </p:pic>
      <p:sp>
        <p:nvSpPr>
          <p:cNvPr id="2" name="Title 1">
            <a:extLst>
              <a:ext uri="{FF2B5EF4-FFF2-40B4-BE49-F238E27FC236}">
                <a16:creationId xmlns:a16="http://schemas.microsoft.com/office/drawing/2014/main" id="{F26EA32A-E227-91AF-D9B7-C23AD891CE96}"/>
              </a:ext>
            </a:extLst>
          </p:cNvPr>
          <p:cNvSpPr>
            <a:spLocks noGrp="1"/>
          </p:cNvSpPr>
          <p:nvPr>
            <p:ph type="title"/>
          </p:nvPr>
        </p:nvSpPr>
        <p:spPr>
          <a:xfrm>
            <a:off x="838200" y="365125"/>
            <a:ext cx="10515600" cy="1325563"/>
          </a:xfrm>
        </p:spPr>
        <p:txBody>
          <a:bodyPr>
            <a:normAutofit/>
          </a:bodyPr>
          <a:lstStyle/>
          <a:p>
            <a:r>
              <a:rPr lang="en-US" dirty="0">
                <a:solidFill>
                  <a:srgbClr val="FFFFFF"/>
                </a:solidFill>
              </a:rPr>
              <a:t>Key insights results – Virtual Tour</a:t>
            </a:r>
          </a:p>
        </p:txBody>
      </p:sp>
      <p:sp>
        <p:nvSpPr>
          <p:cNvPr id="9" name="Content Placeholder 8">
            <a:extLst>
              <a:ext uri="{FF2B5EF4-FFF2-40B4-BE49-F238E27FC236}">
                <a16:creationId xmlns:a16="http://schemas.microsoft.com/office/drawing/2014/main" id="{53A0D094-6012-4E6D-DF35-ED688E00B0B8}"/>
              </a:ext>
            </a:extLst>
          </p:cNvPr>
          <p:cNvSpPr>
            <a:spLocks noGrp="1"/>
          </p:cNvSpPr>
          <p:nvPr>
            <p:ph idx="1"/>
          </p:nvPr>
        </p:nvSpPr>
        <p:spPr>
          <a:xfrm>
            <a:off x="838200" y="1825625"/>
            <a:ext cx="10515600" cy="4351338"/>
          </a:xfrm>
        </p:spPr>
        <p:txBody>
          <a:bodyPr>
            <a:normAutofit/>
          </a:bodyPr>
          <a:lstStyle/>
          <a:p>
            <a:pPr marL="0" indent="0">
              <a:buNone/>
            </a:pPr>
            <a:r>
              <a:rPr lang="en-US" dirty="0">
                <a:solidFill>
                  <a:srgbClr val="FFFFFF"/>
                </a:solidFill>
              </a:rPr>
              <a:t>The following virtual tour feature recommended</a:t>
            </a:r>
          </a:p>
          <a:p>
            <a:pPr marL="0" indent="0">
              <a:buNone/>
            </a:pPr>
            <a:endParaRPr lang="en-US" dirty="0">
              <a:solidFill>
                <a:srgbClr val="FFFFFF"/>
              </a:solidFill>
            </a:endParaRPr>
          </a:p>
          <a:p>
            <a:r>
              <a:rPr lang="en-US" dirty="0">
                <a:solidFill>
                  <a:srgbClr val="FFFFFF"/>
                </a:solidFill>
              </a:rPr>
              <a:t>Day (with sunlight) and Night visual representation of the property</a:t>
            </a:r>
          </a:p>
          <a:p>
            <a:r>
              <a:rPr lang="en-US" dirty="0">
                <a:solidFill>
                  <a:srgbClr val="FFFFFF"/>
                </a:solidFill>
              </a:rPr>
              <a:t>Voice navigation</a:t>
            </a:r>
          </a:p>
          <a:p>
            <a:r>
              <a:rPr lang="en-US" dirty="0">
                <a:solidFill>
                  <a:srgbClr val="FFFFFF"/>
                </a:solidFill>
              </a:rPr>
              <a:t>Sign language narration</a:t>
            </a:r>
          </a:p>
          <a:p>
            <a:endParaRPr lang="en-US" dirty="0">
              <a:solidFill>
                <a:srgbClr val="FFFFFF"/>
              </a:solidFill>
            </a:endParaRPr>
          </a:p>
        </p:txBody>
      </p:sp>
      <p:pic>
        <p:nvPicPr>
          <p:cNvPr id="6" name="Audio 5">
            <a:extLst>
              <a:ext uri="{FF2B5EF4-FFF2-40B4-BE49-F238E27FC236}">
                <a16:creationId xmlns:a16="http://schemas.microsoft.com/office/drawing/2014/main" id="{B8697C1D-8FD1-23DE-2638-5D15B28B55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0046738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57856"/>
    </mc:Choice>
    <mc:Fallback>
      <p:transition spd="slow" advTm="57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living room with a couch and a table&#10;&#10;Description automatically generated">
            <a:extLst>
              <a:ext uri="{FF2B5EF4-FFF2-40B4-BE49-F238E27FC236}">
                <a16:creationId xmlns:a16="http://schemas.microsoft.com/office/drawing/2014/main" id="{E4AC3B37-485F-FECD-3F1D-0FDC4E8A4D21}"/>
              </a:ext>
            </a:extLst>
          </p:cNvPr>
          <p:cNvPicPr>
            <a:picLocks noGrp="1" noChangeAspect="1"/>
          </p:cNvPicPr>
          <p:nvPr>
            <p:ph idx="1"/>
          </p:nvPr>
        </p:nvPicPr>
        <p:blipFill rotWithShape="1">
          <a:blip r:embed="rId5"/>
          <a:srcRect t="18858" b="5653"/>
          <a:stretch/>
        </p:blipFill>
        <p:spPr>
          <a:xfrm>
            <a:off x="20" y="1282"/>
            <a:ext cx="12191980" cy="6856718"/>
          </a:xfrm>
          <a:prstGeom prst="rect">
            <a:avLst/>
          </a:prstGeom>
        </p:spPr>
      </p:pic>
      <p:pic>
        <p:nvPicPr>
          <p:cNvPr id="7" name="Picture 6" descr="A screenshot of a virtual tour&#10;&#10;Description automatically generated">
            <a:extLst>
              <a:ext uri="{FF2B5EF4-FFF2-40B4-BE49-F238E27FC236}">
                <a16:creationId xmlns:a16="http://schemas.microsoft.com/office/drawing/2014/main" id="{9244545E-2D18-8906-674A-810E960F8906}"/>
              </a:ext>
            </a:extLst>
          </p:cNvPr>
          <p:cNvPicPr>
            <a:picLocks noChangeAspect="1"/>
          </p:cNvPicPr>
          <p:nvPr/>
        </p:nvPicPr>
        <p:blipFill>
          <a:blip r:embed="rId6"/>
          <a:stretch>
            <a:fillRect/>
          </a:stretch>
        </p:blipFill>
        <p:spPr>
          <a:xfrm>
            <a:off x="344676" y="191759"/>
            <a:ext cx="6532376" cy="6474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a:extLst>
              <a:ext uri="{FF2B5EF4-FFF2-40B4-BE49-F238E27FC236}">
                <a16:creationId xmlns:a16="http://schemas.microsoft.com/office/drawing/2014/main" id="{702F5FC1-A5BC-6357-EDE3-35AF7B5D11E0}"/>
              </a:ext>
            </a:extLst>
          </p:cNvPr>
          <p:cNvSpPr/>
          <p:nvPr/>
        </p:nvSpPr>
        <p:spPr>
          <a:xfrm>
            <a:off x="7225649" y="4465975"/>
            <a:ext cx="3948966" cy="1138773"/>
          </a:xfrm>
          <a:prstGeom prst="rect">
            <a:avLst/>
          </a:prstGeom>
          <a:noFill/>
        </p:spPr>
        <p:txBody>
          <a:bodyPr wrap="none" lIns="91440" tIns="45720" rIns="91440" bIns="45720">
            <a:spAutoFit/>
          </a:bodyPr>
          <a:lstStyle/>
          <a:p>
            <a:pPr algn="ctr"/>
            <a:r>
              <a:rPr lang="en-GB" sz="3400" b="0" cap="none" spc="0" dirty="0">
                <a:ln w="0">
                  <a:solidFill>
                    <a:schemeClr val="bg1"/>
                  </a:solidFill>
                </a:ln>
                <a:solidFill>
                  <a:schemeClr val="bg1"/>
                </a:solidFill>
                <a:effectLst>
                  <a:reflection blurRad="6350" stA="53000" endA="300" endPos="35500" dir="5400000" sy="-90000" algn="bl" rotWithShape="0"/>
                </a:effectLst>
              </a:rPr>
              <a:t>2</a:t>
            </a:r>
            <a:r>
              <a:rPr lang="en-GB" sz="3400" b="0" cap="none" spc="0" baseline="30000" dirty="0">
                <a:ln w="0">
                  <a:solidFill>
                    <a:schemeClr val="bg1"/>
                  </a:solidFill>
                </a:ln>
                <a:solidFill>
                  <a:schemeClr val="bg1"/>
                </a:solidFill>
                <a:effectLst>
                  <a:reflection blurRad="6350" stA="53000" endA="300" endPos="35500" dir="5400000" sy="-90000" algn="bl" rotWithShape="0"/>
                </a:effectLst>
              </a:rPr>
              <a:t>nd</a:t>
            </a:r>
            <a:r>
              <a:rPr lang="en-GB" sz="3400" b="0" cap="none" spc="0" dirty="0">
                <a:ln w="0">
                  <a:solidFill>
                    <a:schemeClr val="bg1"/>
                  </a:solidFill>
                </a:ln>
                <a:solidFill>
                  <a:schemeClr val="bg1"/>
                </a:solidFill>
                <a:effectLst>
                  <a:reflection blurRad="6350" stA="53000" endA="300" endPos="35500" dir="5400000" sy="-90000" algn="bl" rotWithShape="0"/>
                </a:effectLst>
              </a:rPr>
              <a:t> Wireframe</a:t>
            </a:r>
          </a:p>
          <a:p>
            <a:pPr algn="ctr"/>
            <a:r>
              <a:rPr lang="en-GB" sz="3400" dirty="0">
                <a:ln w="0">
                  <a:solidFill>
                    <a:schemeClr val="bg1"/>
                  </a:solidFill>
                </a:ln>
                <a:solidFill>
                  <a:schemeClr val="bg1"/>
                </a:solidFill>
                <a:effectLst>
                  <a:reflection blurRad="6350" stA="53000" endA="300" endPos="35500" dir="5400000" sy="-90000" algn="bl" rotWithShape="0"/>
                </a:effectLst>
              </a:rPr>
              <a:t>User Journey 2</a:t>
            </a:r>
            <a:r>
              <a:rPr lang="en-GB" sz="3400" baseline="30000" dirty="0">
                <a:ln w="0">
                  <a:solidFill>
                    <a:schemeClr val="bg1"/>
                  </a:solidFill>
                </a:ln>
                <a:solidFill>
                  <a:schemeClr val="bg1"/>
                </a:solidFill>
                <a:effectLst>
                  <a:reflection blurRad="6350" stA="53000" endA="300" endPos="35500" dir="5400000" sy="-90000" algn="bl" rotWithShape="0"/>
                </a:effectLst>
              </a:rPr>
              <a:t>nd</a:t>
            </a:r>
            <a:r>
              <a:rPr lang="en-GB" sz="3400" dirty="0">
                <a:ln w="0">
                  <a:solidFill>
                    <a:schemeClr val="bg1"/>
                  </a:solidFill>
                </a:ln>
                <a:solidFill>
                  <a:schemeClr val="bg1"/>
                </a:solidFill>
                <a:effectLst>
                  <a:reflection blurRad="6350" stA="53000" endA="300" endPos="35500" dir="5400000" sy="-90000" algn="bl" rotWithShape="0"/>
                </a:effectLst>
              </a:rPr>
              <a:t> part</a:t>
            </a:r>
            <a:endParaRPr lang="en-US" sz="3400" b="0" cap="none" spc="0" dirty="0">
              <a:ln w="0">
                <a:solidFill>
                  <a:schemeClr val="bg1"/>
                </a:solidFill>
              </a:ln>
              <a:solidFill>
                <a:schemeClr val="bg1"/>
              </a:solidFill>
              <a:effectLst>
                <a:reflection blurRad="6350" stA="53000" endA="300" endPos="35500" dir="5400000" sy="-90000" algn="bl" rotWithShape="0"/>
              </a:effectLst>
            </a:endParaRPr>
          </a:p>
        </p:txBody>
      </p:sp>
      <p:sp>
        <p:nvSpPr>
          <p:cNvPr id="9" name="Rectangle 8">
            <a:extLst>
              <a:ext uri="{FF2B5EF4-FFF2-40B4-BE49-F238E27FC236}">
                <a16:creationId xmlns:a16="http://schemas.microsoft.com/office/drawing/2014/main" id="{A32AFF42-3407-88EA-1361-679F3D440EC2}"/>
              </a:ext>
            </a:extLst>
          </p:cNvPr>
          <p:cNvSpPr/>
          <p:nvPr/>
        </p:nvSpPr>
        <p:spPr>
          <a:xfrm>
            <a:off x="7394700" y="3730252"/>
            <a:ext cx="3610860" cy="646331"/>
          </a:xfrm>
          <a:prstGeom prst="rect">
            <a:avLst/>
          </a:prstGeom>
          <a:noFill/>
        </p:spPr>
        <p:txBody>
          <a:bodyPr wrap="none" lIns="91440" tIns="45720" rIns="91440" bIns="45720">
            <a:spAutoFit/>
          </a:bodyPr>
          <a:lstStyle/>
          <a:p>
            <a:pPr algn="ctr"/>
            <a:r>
              <a:rPr lang="en-GB" sz="3600" b="0" cap="none" spc="0" dirty="0">
                <a:ln w="0">
                  <a:solidFill>
                    <a:schemeClr val="bg1"/>
                  </a:solidFill>
                </a:ln>
                <a:solidFill>
                  <a:schemeClr val="bg1"/>
                </a:solidFill>
                <a:effectLst>
                  <a:reflection blurRad="6350" stA="53000" endA="300" endPos="35500" dir="5400000" sy="-90000" algn="bl" rotWithShape="0"/>
                </a:effectLst>
              </a:rPr>
              <a:t>Proposed Solution</a:t>
            </a:r>
            <a:endParaRPr lang="en-US" sz="3600" b="0" cap="none" spc="0" dirty="0">
              <a:ln w="0">
                <a:solidFill>
                  <a:schemeClr val="bg1"/>
                </a:solidFill>
              </a:ln>
              <a:solidFill>
                <a:schemeClr val="bg1"/>
              </a:solidFill>
              <a:effectLst>
                <a:reflection blurRad="6350" stA="53000" endA="300" endPos="35500" dir="5400000" sy="-90000" algn="bl" rotWithShape="0"/>
              </a:effectLst>
            </a:endParaRPr>
          </a:p>
        </p:txBody>
      </p:sp>
      <p:pic>
        <p:nvPicPr>
          <p:cNvPr id="4" name="Audio 3">
            <a:extLst>
              <a:ext uri="{FF2B5EF4-FFF2-40B4-BE49-F238E27FC236}">
                <a16:creationId xmlns:a16="http://schemas.microsoft.com/office/drawing/2014/main" id="{C5BE5A1C-0867-752B-32CC-CF826729E3B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21736961"/>
      </p:ext>
    </p:extLst>
  </p:cSld>
  <p:clrMapOvr>
    <a:masterClrMapping/>
  </p:clrMapOvr>
  <mc:AlternateContent xmlns:mc="http://schemas.openxmlformats.org/markup-compatibility/2006">
    <mc:Choice xmlns:p14="http://schemas.microsoft.com/office/powerpoint/2010/main" Requires="p14">
      <p:transition spd="slow" p14:dur="2000" advTm="15850"/>
    </mc:Choice>
    <mc:Fallback>
      <p:transition spd="slow" advTm="15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A tall building with towers with Sagrada Família in the background&#10;&#10;Description automatically generated with medium confidence">
            <a:extLst>
              <a:ext uri="{FF2B5EF4-FFF2-40B4-BE49-F238E27FC236}">
                <a16:creationId xmlns:a16="http://schemas.microsoft.com/office/drawing/2014/main" id="{72676098-7A84-789E-252E-5123A5B71AA5}"/>
              </a:ext>
            </a:extLst>
          </p:cNvPr>
          <p:cNvPicPr>
            <a:picLocks noGrp="1" noChangeAspect="1"/>
          </p:cNvPicPr>
          <p:nvPr>
            <p:ph idx="1"/>
          </p:nvPr>
        </p:nvPicPr>
        <p:blipFill rotWithShape="1">
          <a:blip r:embed="rId5"/>
          <a:srcRect t="15776" r="-2" b="-2"/>
          <a:stretch/>
        </p:blipFill>
        <p:spPr>
          <a:xfrm>
            <a:off x="-6588" y="10"/>
            <a:ext cx="12198588" cy="6857990"/>
          </a:xfrm>
          <a:prstGeom prst="rect">
            <a:avLst/>
          </a:prstGeom>
        </p:spPr>
      </p:pic>
      <p:pic>
        <p:nvPicPr>
          <p:cNvPr id="9" name="Picture 8" descr="A room with brick walls and a couch&#10;&#10;Description automatically generated">
            <a:extLst>
              <a:ext uri="{FF2B5EF4-FFF2-40B4-BE49-F238E27FC236}">
                <a16:creationId xmlns:a16="http://schemas.microsoft.com/office/drawing/2014/main" id="{E3CC8F50-AD32-BF4A-7A27-E09624C7B47A}"/>
              </a:ext>
            </a:extLst>
          </p:cNvPr>
          <p:cNvPicPr>
            <a:picLocks noChangeAspect="1"/>
          </p:cNvPicPr>
          <p:nvPr/>
        </p:nvPicPr>
        <p:blipFill>
          <a:blip r:embed="rId6"/>
          <a:stretch>
            <a:fillRect/>
          </a:stretch>
        </p:blipFill>
        <p:spPr>
          <a:xfrm>
            <a:off x="4011306" y="652424"/>
            <a:ext cx="7772400" cy="58497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11">
            <a:extLst>
              <a:ext uri="{FF2B5EF4-FFF2-40B4-BE49-F238E27FC236}">
                <a16:creationId xmlns:a16="http://schemas.microsoft.com/office/drawing/2014/main" id="{470D706B-FAF9-C4A7-4BD4-FCD123A76C35}"/>
              </a:ext>
            </a:extLst>
          </p:cNvPr>
          <p:cNvSpPr/>
          <p:nvPr/>
        </p:nvSpPr>
        <p:spPr>
          <a:xfrm>
            <a:off x="719988" y="1388147"/>
            <a:ext cx="2564740" cy="615553"/>
          </a:xfrm>
          <a:prstGeom prst="rect">
            <a:avLst/>
          </a:prstGeom>
          <a:noFill/>
        </p:spPr>
        <p:txBody>
          <a:bodyPr wrap="none" lIns="91440" tIns="45720" rIns="91440" bIns="45720">
            <a:spAutoFit/>
          </a:bodyPr>
          <a:lstStyle/>
          <a:p>
            <a:pPr algn="ctr"/>
            <a:r>
              <a:rPr lang="en-GB" sz="3400" b="0" cap="none" spc="0" dirty="0">
                <a:ln w="0">
                  <a:solidFill>
                    <a:schemeClr val="bg1"/>
                  </a:solidFill>
                </a:ln>
                <a:solidFill>
                  <a:schemeClr val="bg1"/>
                </a:solidFill>
                <a:effectLst>
                  <a:reflection blurRad="6350" stA="53000" endA="300" endPos="35500" dir="5400000" sy="-90000" algn="bl" rotWithShape="0"/>
                </a:effectLst>
              </a:rPr>
              <a:t>2</a:t>
            </a:r>
            <a:r>
              <a:rPr lang="en-GB" sz="3400" b="0" cap="none" spc="0" baseline="30000" dirty="0">
                <a:ln w="0">
                  <a:solidFill>
                    <a:schemeClr val="bg1"/>
                  </a:solidFill>
                </a:ln>
                <a:solidFill>
                  <a:schemeClr val="bg1"/>
                </a:solidFill>
                <a:effectLst>
                  <a:reflection blurRad="6350" stA="53000" endA="300" endPos="35500" dir="5400000" sy="-90000" algn="bl" rotWithShape="0"/>
                </a:effectLst>
              </a:rPr>
              <a:t>nd</a:t>
            </a:r>
            <a:r>
              <a:rPr lang="en-GB" sz="3400" b="0" cap="none" spc="0" dirty="0">
                <a:ln w="0">
                  <a:solidFill>
                    <a:schemeClr val="bg1"/>
                  </a:solidFill>
                </a:ln>
                <a:solidFill>
                  <a:schemeClr val="bg1"/>
                </a:solidFill>
                <a:effectLst>
                  <a:reflection blurRad="6350" stA="53000" endA="300" endPos="35500" dir="5400000" sy="-90000" algn="bl" rotWithShape="0"/>
                </a:effectLst>
              </a:rPr>
              <a:t>  Mock-up</a:t>
            </a:r>
          </a:p>
        </p:txBody>
      </p:sp>
      <p:sp>
        <p:nvSpPr>
          <p:cNvPr id="13" name="Rectangle 12">
            <a:extLst>
              <a:ext uri="{FF2B5EF4-FFF2-40B4-BE49-F238E27FC236}">
                <a16:creationId xmlns:a16="http://schemas.microsoft.com/office/drawing/2014/main" id="{B89F3072-CD93-7F51-514D-004C6784FB8C}"/>
              </a:ext>
            </a:extLst>
          </p:cNvPr>
          <p:cNvSpPr/>
          <p:nvPr/>
        </p:nvSpPr>
        <p:spPr>
          <a:xfrm>
            <a:off x="196929" y="652424"/>
            <a:ext cx="3610860" cy="646331"/>
          </a:xfrm>
          <a:prstGeom prst="rect">
            <a:avLst/>
          </a:prstGeom>
          <a:noFill/>
        </p:spPr>
        <p:txBody>
          <a:bodyPr wrap="none" lIns="91440" tIns="45720" rIns="91440" bIns="45720">
            <a:spAutoFit/>
          </a:bodyPr>
          <a:lstStyle/>
          <a:p>
            <a:pPr algn="ctr"/>
            <a:r>
              <a:rPr lang="en-GB" sz="3600" b="0" cap="none" spc="0" dirty="0">
                <a:ln w="0">
                  <a:solidFill>
                    <a:schemeClr val="bg1"/>
                  </a:solidFill>
                </a:ln>
                <a:solidFill>
                  <a:schemeClr val="bg1"/>
                </a:solidFill>
                <a:effectLst>
                  <a:reflection blurRad="6350" stA="53000" endA="300" endPos="35500" dir="5400000" sy="-90000" algn="bl" rotWithShape="0"/>
                </a:effectLst>
              </a:rPr>
              <a:t>Proposed Solution</a:t>
            </a:r>
            <a:endParaRPr lang="en-US" sz="3600" b="0" cap="none" spc="0" dirty="0">
              <a:ln w="0">
                <a:solidFill>
                  <a:schemeClr val="bg1"/>
                </a:solidFill>
              </a:ln>
              <a:solidFill>
                <a:schemeClr val="bg1"/>
              </a:solidFill>
              <a:effectLst>
                <a:reflection blurRad="6350" stA="53000" endA="300" endPos="35500" dir="5400000" sy="-90000" algn="bl" rotWithShape="0"/>
              </a:effectLst>
            </a:endParaRPr>
          </a:p>
        </p:txBody>
      </p:sp>
      <p:pic>
        <p:nvPicPr>
          <p:cNvPr id="4" name="Audio 3">
            <a:extLst>
              <a:ext uri="{FF2B5EF4-FFF2-40B4-BE49-F238E27FC236}">
                <a16:creationId xmlns:a16="http://schemas.microsoft.com/office/drawing/2014/main" id="{34A11F30-868D-EE17-5574-A917E34DDD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441066121"/>
      </p:ext>
    </p:extLst>
  </p:cSld>
  <p:clrMapOvr>
    <a:masterClrMapping/>
  </p:clrMapOvr>
  <mc:AlternateContent xmlns:mc="http://schemas.openxmlformats.org/markup-compatibility/2006">
    <mc:Choice xmlns:p14="http://schemas.microsoft.com/office/powerpoint/2010/main" Requires="p14">
      <p:transition spd="slow" p14:dur="2000" advTm="7360"/>
    </mc:Choice>
    <mc:Fallback>
      <p:transition spd="slow" advTm="7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6" descr="A tall building with towers with Sagrada Família in the background&#10;&#10;Description automatically generated with medium confidence">
            <a:extLst>
              <a:ext uri="{FF2B5EF4-FFF2-40B4-BE49-F238E27FC236}">
                <a16:creationId xmlns:a16="http://schemas.microsoft.com/office/drawing/2014/main" id="{F2535D8B-F0B6-0939-700E-80D5191AC40F}"/>
              </a:ext>
            </a:extLst>
          </p:cNvPr>
          <p:cNvPicPr>
            <a:picLocks noChangeAspect="1"/>
          </p:cNvPicPr>
          <p:nvPr/>
        </p:nvPicPr>
        <p:blipFill rotWithShape="1">
          <a:blip r:embed="rId5">
            <a:alphaModFix amt="35000"/>
          </a:blip>
          <a:srcRect t="15730"/>
          <a:stretch/>
        </p:blipFill>
        <p:spPr>
          <a:xfrm>
            <a:off x="20" y="10"/>
            <a:ext cx="12191980" cy="6857990"/>
          </a:xfrm>
          <a:prstGeom prst="rect">
            <a:avLst/>
          </a:prstGeom>
        </p:spPr>
      </p:pic>
      <p:sp>
        <p:nvSpPr>
          <p:cNvPr id="14" name="Title 1">
            <a:extLst>
              <a:ext uri="{FF2B5EF4-FFF2-40B4-BE49-F238E27FC236}">
                <a16:creationId xmlns:a16="http://schemas.microsoft.com/office/drawing/2014/main" id="{43BE14BC-B1D1-2302-8F64-AFF4EAB97374}"/>
              </a:ext>
            </a:extLst>
          </p:cNvPr>
          <p:cNvSpPr>
            <a:spLocks noGrp="1"/>
          </p:cNvSpPr>
          <p:nvPr>
            <p:ph type="title"/>
          </p:nvPr>
        </p:nvSpPr>
        <p:spPr>
          <a:xfrm>
            <a:off x="838200" y="365125"/>
            <a:ext cx="10515600" cy="1325563"/>
          </a:xfrm>
        </p:spPr>
        <p:txBody>
          <a:bodyPr>
            <a:normAutofit/>
          </a:bodyPr>
          <a:lstStyle/>
          <a:p>
            <a:r>
              <a:rPr lang="en-US" dirty="0">
                <a:solidFill>
                  <a:srgbClr val="FFFFFF"/>
                </a:solidFill>
              </a:rPr>
              <a:t>Conclusion</a:t>
            </a:r>
          </a:p>
        </p:txBody>
      </p:sp>
      <p:sp>
        <p:nvSpPr>
          <p:cNvPr id="8" name="Content Placeholder 7">
            <a:extLst>
              <a:ext uri="{FF2B5EF4-FFF2-40B4-BE49-F238E27FC236}">
                <a16:creationId xmlns:a16="http://schemas.microsoft.com/office/drawing/2014/main" id="{F27B85BA-783A-C489-7F06-3420C0C1A1B8}"/>
              </a:ext>
            </a:extLst>
          </p:cNvPr>
          <p:cNvSpPr>
            <a:spLocks noGrp="1"/>
          </p:cNvSpPr>
          <p:nvPr>
            <p:ph idx="1"/>
          </p:nvPr>
        </p:nvSpPr>
        <p:spPr>
          <a:xfrm>
            <a:off x="838200" y="1825625"/>
            <a:ext cx="10515600" cy="4351338"/>
          </a:xfrm>
        </p:spPr>
        <p:txBody>
          <a:bodyPr>
            <a:normAutofit/>
          </a:bodyPr>
          <a:lstStyle/>
          <a:p>
            <a:r>
              <a:rPr lang="en-US" dirty="0">
                <a:solidFill>
                  <a:srgbClr val="FFFFFF"/>
                </a:solidFill>
              </a:rPr>
              <a:t>Offered valuable insights</a:t>
            </a:r>
          </a:p>
          <a:p>
            <a:r>
              <a:rPr lang="en-US" dirty="0">
                <a:solidFill>
                  <a:srgbClr val="FFFFFF"/>
                </a:solidFill>
              </a:rPr>
              <a:t>Interviews offered in-depth participant feedbacks</a:t>
            </a:r>
          </a:p>
          <a:p>
            <a:r>
              <a:rPr lang="en-US" dirty="0">
                <a:solidFill>
                  <a:srgbClr val="FFFFFF"/>
                </a:solidFill>
              </a:rPr>
              <a:t>Better understanding and requirements of the users</a:t>
            </a:r>
          </a:p>
          <a:p>
            <a:r>
              <a:rPr lang="en-US" dirty="0">
                <a:solidFill>
                  <a:srgbClr val="FFFFFF"/>
                </a:solidFill>
              </a:rPr>
              <a:t>Future investments for more UX studies</a:t>
            </a:r>
          </a:p>
        </p:txBody>
      </p:sp>
      <p:pic>
        <p:nvPicPr>
          <p:cNvPr id="7" name="Audio 6">
            <a:extLst>
              <a:ext uri="{FF2B5EF4-FFF2-40B4-BE49-F238E27FC236}">
                <a16:creationId xmlns:a16="http://schemas.microsoft.com/office/drawing/2014/main" id="{09F6D4D8-1CC8-AB1A-9175-E68D13F4F8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4894348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59498"/>
    </mc:Choice>
    <mc:Fallback>
      <p:transition spd="slow" advTm="59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lane flying in the sky&#10;&#10;Description automatically generated">
            <a:extLst>
              <a:ext uri="{FF2B5EF4-FFF2-40B4-BE49-F238E27FC236}">
                <a16:creationId xmlns:a16="http://schemas.microsoft.com/office/drawing/2014/main" id="{EB6B6B2A-0C8C-D629-C83F-96A34D6BE580}"/>
              </a:ext>
            </a:extLst>
          </p:cNvPr>
          <p:cNvPicPr>
            <a:picLocks noGrp="1" noChangeAspect="1"/>
          </p:cNvPicPr>
          <p:nvPr>
            <p:ph idx="1"/>
          </p:nvPr>
        </p:nvPicPr>
        <p:blipFill rotWithShape="1">
          <a:blip r:embed="rId5"/>
          <a:srcRect t="19893" r="-2" b="23887"/>
          <a:stretch/>
        </p:blipFill>
        <p:spPr>
          <a:xfrm>
            <a:off x="-6588" y="10"/>
            <a:ext cx="12198588" cy="685799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9BF74918-2034-13F2-1006-1C1FBA94F6E8}"/>
              </a:ext>
            </a:extLst>
          </p:cNvPr>
          <p:cNvSpPr txBox="1"/>
          <p:nvPr/>
        </p:nvSpPr>
        <p:spPr>
          <a:xfrm>
            <a:off x="364680" y="6194739"/>
            <a:ext cx="2614049" cy="400110"/>
          </a:xfrm>
          <a:prstGeom prst="rect">
            <a:avLst/>
          </a:prstGeom>
          <a:noFill/>
        </p:spPr>
        <p:txBody>
          <a:bodyPr wrap="none" rtlCol="0">
            <a:spAutoFit/>
          </a:bodyPr>
          <a:lstStyle/>
          <a:p>
            <a:r>
              <a:rPr lang="en-US" sz="2000" dirty="0">
                <a:solidFill>
                  <a:schemeClr val="bg1"/>
                </a:solidFill>
              </a:rPr>
              <a:t>Thank you for watching</a:t>
            </a:r>
          </a:p>
        </p:txBody>
      </p:sp>
      <p:pic>
        <p:nvPicPr>
          <p:cNvPr id="9" name="Audio 8">
            <a:extLst>
              <a:ext uri="{FF2B5EF4-FFF2-40B4-BE49-F238E27FC236}">
                <a16:creationId xmlns:a16="http://schemas.microsoft.com/office/drawing/2014/main" id="{A35C9EA2-74E9-2CF4-5B8F-2DF07CA2AF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047202304"/>
      </p:ext>
    </p:extLst>
  </p:cSld>
  <p:clrMapOvr>
    <a:masterClrMapping/>
  </p:clrMapOvr>
  <mc:AlternateContent xmlns:mc="http://schemas.openxmlformats.org/markup-compatibility/2006">
    <mc:Choice xmlns:p14="http://schemas.microsoft.com/office/powerpoint/2010/main" Requires="p14">
      <p:transition spd="slow" p14:dur="2000" advTm="5013"/>
    </mc:Choice>
    <mc:Fallback>
      <p:transition spd="slow" advTm="5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5E46F2E7-848F-4A6C-A098-4764FDEA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Content Placeholder 4" descr="A large brick arch with people walking around with Arc de Triomf in the background&#10;&#10;Description automatically generated">
            <a:extLst>
              <a:ext uri="{FF2B5EF4-FFF2-40B4-BE49-F238E27FC236}">
                <a16:creationId xmlns:a16="http://schemas.microsoft.com/office/drawing/2014/main" id="{8FEE6876-5A5A-AAA8-6ED6-B758428234C5}"/>
              </a:ext>
            </a:extLst>
          </p:cNvPr>
          <p:cNvPicPr>
            <a:picLocks noChangeAspect="1"/>
          </p:cNvPicPr>
          <p:nvPr/>
        </p:nvPicPr>
        <p:blipFill rotWithShape="1">
          <a:blip r:embed="rId5">
            <a:alphaModFix amt="60000"/>
          </a:blip>
          <a:srcRect t="11381" b="13869"/>
          <a:stretch/>
        </p:blipFill>
        <p:spPr>
          <a:xfrm>
            <a:off x="10509" y="10"/>
            <a:ext cx="12192001" cy="6857990"/>
          </a:xfrm>
          <a:prstGeom prst="rect">
            <a:avLst/>
          </a:prstGeom>
        </p:spPr>
      </p:pic>
      <p:sp>
        <p:nvSpPr>
          <p:cNvPr id="9" name="Content Placeholder 8">
            <a:extLst>
              <a:ext uri="{FF2B5EF4-FFF2-40B4-BE49-F238E27FC236}">
                <a16:creationId xmlns:a16="http://schemas.microsoft.com/office/drawing/2014/main" id="{58CCF6E2-B044-8B6C-CCA5-FF0DD488EA57}"/>
              </a:ext>
            </a:extLst>
          </p:cNvPr>
          <p:cNvSpPr>
            <a:spLocks noGrp="1"/>
          </p:cNvSpPr>
          <p:nvPr>
            <p:ph idx="1"/>
          </p:nvPr>
        </p:nvSpPr>
        <p:spPr>
          <a:xfrm>
            <a:off x="6185986" y="1671566"/>
            <a:ext cx="5170861" cy="4072043"/>
          </a:xfrm>
        </p:spPr>
        <p:txBody>
          <a:bodyPr>
            <a:normAutofit/>
          </a:bodyPr>
          <a:lstStyle/>
          <a:p>
            <a:pPr marL="342900" indent="-342900">
              <a:buFont typeface="+mj-lt"/>
              <a:buAutoNum type="arabicPeriod"/>
            </a:pPr>
            <a:r>
              <a:rPr lang="en-US" sz="2000" dirty="0">
                <a:solidFill>
                  <a:srgbClr val="FFFFFF"/>
                </a:solidFill>
              </a:rPr>
              <a:t>The Brand</a:t>
            </a:r>
          </a:p>
          <a:p>
            <a:pPr marL="342900" indent="-342900">
              <a:buFont typeface="+mj-lt"/>
              <a:buAutoNum type="arabicPeriod"/>
            </a:pPr>
            <a:r>
              <a:rPr lang="en-US" sz="2000" dirty="0">
                <a:solidFill>
                  <a:srgbClr val="FFFFFF"/>
                </a:solidFill>
              </a:rPr>
              <a:t>Customer </a:t>
            </a:r>
          </a:p>
          <a:p>
            <a:pPr marL="342900" indent="-342900">
              <a:buFont typeface="+mj-lt"/>
              <a:buAutoNum type="arabicPeriod"/>
            </a:pPr>
            <a:r>
              <a:rPr lang="en-US" sz="2000" dirty="0">
                <a:solidFill>
                  <a:srgbClr val="FFFFFF"/>
                </a:solidFill>
              </a:rPr>
              <a:t>The Problem</a:t>
            </a:r>
          </a:p>
          <a:p>
            <a:pPr marL="342900" indent="-342900">
              <a:buFont typeface="+mj-lt"/>
              <a:buAutoNum type="arabicPeriod"/>
            </a:pPr>
            <a:r>
              <a:rPr lang="en-US" sz="2000" dirty="0">
                <a:solidFill>
                  <a:srgbClr val="FFFFFF"/>
                </a:solidFill>
              </a:rPr>
              <a:t>Research</a:t>
            </a:r>
          </a:p>
          <a:p>
            <a:pPr marL="342900" indent="-342900">
              <a:buFont typeface="+mj-lt"/>
              <a:buAutoNum type="arabicPeriod"/>
            </a:pPr>
            <a:r>
              <a:rPr lang="en-US" sz="2000" dirty="0">
                <a:solidFill>
                  <a:srgbClr val="FFFFFF"/>
                </a:solidFill>
              </a:rPr>
              <a:t>Proposed Solution - Wireframes</a:t>
            </a:r>
          </a:p>
          <a:p>
            <a:pPr marL="342900" indent="-342900">
              <a:buFont typeface="+mj-lt"/>
              <a:buAutoNum type="arabicPeriod"/>
            </a:pPr>
            <a:r>
              <a:rPr lang="en-US" sz="2000" dirty="0">
                <a:solidFill>
                  <a:srgbClr val="FFFFFF"/>
                </a:solidFill>
              </a:rPr>
              <a:t>Proposed Solution –  Mockup Design</a:t>
            </a:r>
          </a:p>
          <a:p>
            <a:pPr marL="342900" indent="-342900">
              <a:buFont typeface="+mj-lt"/>
              <a:buAutoNum type="arabicPeriod"/>
            </a:pPr>
            <a:r>
              <a:rPr lang="en-US" sz="2000" dirty="0">
                <a:solidFill>
                  <a:srgbClr val="FFFFFF"/>
                </a:solidFill>
              </a:rPr>
              <a:t>Conclusion</a:t>
            </a:r>
          </a:p>
          <a:p>
            <a:pPr marL="342900" indent="-342900">
              <a:buFont typeface="+mj-lt"/>
              <a:buAutoNum type="arabicPeriod"/>
            </a:pPr>
            <a:endParaRPr lang="en-US" sz="2000" dirty="0">
              <a:solidFill>
                <a:srgbClr val="FFFFFF"/>
              </a:solidFill>
            </a:endParaRPr>
          </a:p>
          <a:p>
            <a:pPr marL="342900" indent="-342900">
              <a:buFont typeface="+mj-lt"/>
              <a:buAutoNum type="arabicPeriod"/>
            </a:pPr>
            <a:endParaRPr lang="en-US" sz="2000" dirty="0">
              <a:solidFill>
                <a:srgbClr val="FFFFFF"/>
              </a:solidFill>
            </a:endParaRPr>
          </a:p>
        </p:txBody>
      </p:sp>
      <p:pic>
        <p:nvPicPr>
          <p:cNvPr id="8" name="Picture 7" descr="A white logo with a black background&#10;&#10;Description automatically generated">
            <a:extLst>
              <a:ext uri="{FF2B5EF4-FFF2-40B4-BE49-F238E27FC236}">
                <a16:creationId xmlns:a16="http://schemas.microsoft.com/office/drawing/2014/main" id="{AC0F0825-E6AF-5C8E-3389-AD3E0027F2CF}"/>
              </a:ext>
            </a:extLst>
          </p:cNvPr>
          <p:cNvPicPr>
            <a:picLocks noChangeAspect="1"/>
          </p:cNvPicPr>
          <p:nvPr/>
        </p:nvPicPr>
        <p:blipFill>
          <a:blip r:embed="rId6"/>
          <a:stretch>
            <a:fillRect/>
          </a:stretch>
        </p:blipFill>
        <p:spPr>
          <a:xfrm>
            <a:off x="10352315" y="5049983"/>
            <a:ext cx="1677378" cy="1677378"/>
          </a:xfrm>
          <a:prstGeom prst="rect">
            <a:avLst/>
          </a:prstGeom>
        </p:spPr>
      </p:pic>
      <p:sp>
        <p:nvSpPr>
          <p:cNvPr id="6" name="Rectangle 5">
            <a:extLst>
              <a:ext uri="{FF2B5EF4-FFF2-40B4-BE49-F238E27FC236}">
                <a16:creationId xmlns:a16="http://schemas.microsoft.com/office/drawing/2014/main" id="{3E0B3D69-068D-444D-7BF0-DACA622A9845}"/>
              </a:ext>
            </a:extLst>
          </p:cNvPr>
          <p:cNvSpPr/>
          <p:nvPr/>
        </p:nvSpPr>
        <p:spPr>
          <a:xfrm>
            <a:off x="863272" y="1985340"/>
            <a:ext cx="3687291" cy="923330"/>
          </a:xfrm>
          <a:prstGeom prst="rect">
            <a:avLst/>
          </a:prstGeom>
          <a:noFill/>
        </p:spPr>
        <p:txBody>
          <a:bodyPr wrap="none" lIns="91440" tIns="45720" rIns="91440" bIns="45720">
            <a:spAutoFit/>
          </a:bodyPr>
          <a:lstStyle/>
          <a:p>
            <a:pPr algn="ctr"/>
            <a:r>
              <a:rPr lang="en-GB" sz="5400" b="0" cap="none" spc="0" dirty="0">
                <a:ln w="0"/>
                <a:solidFill>
                  <a:schemeClr val="bg1"/>
                </a:solidFill>
                <a:effectLst>
                  <a:reflection blurRad="6350" stA="53000" endA="300" endPos="35500" dir="5400000" sy="-90000" algn="bl" rotWithShape="0"/>
                </a:effectLst>
              </a:rPr>
              <a:t>Introduction</a:t>
            </a:r>
          </a:p>
        </p:txBody>
      </p:sp>
      <p:pic>
        <p:nvPicPr>
          <p:cNvPr id="29" name="Audio 28">
            <a:extLst>
              <a:ext uri="{FF2B5EF4-FFF2-40B4-BE49-F238E27FC236}">
                <a16:creationId xmlns:a16="http://schemas.microsoft.com/office/drawing/2014/main" id="{1F56C7AE-C147-007B-9C21-A19909099EE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88107522"/>
      </p:ext>
    </p:extLst>
  </p:cSld>
  <p:clrMapOvr>
    <a:masterClrMapping/>
  </p:clrMapOvr>
  <mc:AlternateContent xmlns:mc="http://schemas.openxmlformats.org/markup-compatibility/2006">
    <mc:Choice xmlns:p14="http://schemas.microsoft.com/office/powerpoint/2010/main" Requires="p14">
      <p:transition spd="slow" p14:dur="2000" advTm="13013"/>
    </mc:Choice>
    <mc:Fallback>
      <p:transition spd="slow" advTm="13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website&#10;&#10;Description automatically generated">
            <a:extLst>
              <a:ext uri="{FF2B5EF4-FFF2-40B4-BE49-F238E27FC236}">
                <a16:creationId xmlns:a16="http://schemas.microsoft.com/office/drawing/2014/main" id="{74E64A4B-E598-7C85-38DB-8C47B634F641}"/>
              </a:ext>
            </a:extLst>
          </p:cNvPr>
          <p:cNvPicPr>
            <a:picLocks noChangeAspect="1"/>
          </p:cNvPicPr>
          <p:nvPr/>
        </p:nvPicPr>
        <p:blipFill rotWithShape="1">
          <a:blip r:embed="rId5"/>
          <a:srcRect l="28302" r="4831" b="1118"/>
          <a:stretch/>
        </p:blipFill>
        <p:spPr>
          <a:xfrm>
            <a:off x="20" y="10"/>
            <a:ext cx="8668492" cy="6857990"/>
          </a:xfrm>
          <a:prstGeom prst="rect">
            <a:avLst/>
          </a:prstGeom>
        </p:spPr>
      </p:pic>
      <p:sp>
        <p:nvSpPr>
          <p:cNvPr id="14" name="Rectangle 13">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tx1"/>
              </a:gs>
              <a:gs pos="35000">
                <a:schemeClr val="tx1">
                  <a:alpha val="76000"/>
                </a:schemeClr>
              </a:gs>
              <a:gs pos="19000">
                <a:schemeClr val="tx1">
                  <a:alpha val="40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6AF70EB-72D2-6185-EBC4-37A3576FE3E4}"/>
              </a:ext>
            </a:extLst>
          </p:cNvPr>
          <p:cNvSpPr>
            <a:spLocks noGrp="1"/>
          </p:cNvSpPr>
          <p:nvPr>
            <p:ph type="title"/>
          </p:nvPr>
        </p:nvSpPr>
        <p:spPr>
          <a:xfrm>
            <a:off x="8395868" y="1161288"/>
            <a:ext cx="3438144" cy="1124712"/>
          </a:xfrm>
        </p:spPr>
        <p:txBody>
          <a:bodyPr anchor="b">
            <a:normAutofit/>
          </a:bodyPr>
          <a:lstStyle/>
          <a:p>
            <a:pPr algn="ctr"/>
            <a:r>
              <a:rPr lang="en-US" sz="2800" dirty="0">
                <a:solidFill>
                  <a:schemeClr val="bg1"/>
                </a:solidFill>
                <a:latin typeface="+mn-lt"/>
              </a:rPr>
              <a:t>The Brand </a:t>
            </a:r>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descr="A white logo on a black background&#10;&#10;Description automatically generated">
            <a:extLst>
              <a:ext uri="{FF2B5EF4-FFF2-40B4-BE49-F238E27FC236}">
                <a16:creationId xmlns:a16="http://schemas.microsoft.com/office/drawing/2014/main" id="{E2A497C4-5B20-8776-5CAC-4C2895B5B407}"/>
              </a:ext>
            </a:extLst>
          </p:cNvPr>
          <p:cNvPicPr>
            <a:picLocks noGrp="1" noChangeAspect="1"/>
          </p:cNvPicPr>
          <p:nvPr>
            <p:ph idx="1"/>
          </p:nvPr>
        </p:nvPicPr>
        <p:blipFill>
          <a:blip r:embed="rId6"/>
          <a:stretch>
            <a:fillRect/>
          </a:stretch>
        </p:blipFill>
        <p:spPr>
          <a:xfrm>
            <a:off x="8512175" y="2717800"/>
            <a:ext cx="3206750" cy="3206750"/>
          </a:xfrm>
        </p:spPr>
      </p:pic>
      <p:pic>
        <p:nvPicPr>
          <p:cNvPr id="13" name="Audio 12">
            <a:extLst>
              <a:ext uri="{FF2B5EF4-FFF2-40B4-BE49-F238E27FC236}">
                <a16:creationId xmlns:a16="http://schemas.microsoft.com/office/drawing/2014/main" id="{9B0AC4A1-B5DD-698E-16CD-B3DE369EB63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109228641"/>
      </p:ext>
    </p:extLst>
  </p:cSld>
  <p:clrMapOvr>
    <a:masterClrMapping/>
  </p:clrMapOvr>
  <mc:AlternateContent xmlns:mc="http://schemas.openxmlformats.org/markup-compatibility/2006">
    <mc:Choice xmlns:p14="http://schemas.microsoft.com/office/powerpoint/2010/main" Requires="p14">
      <p:transition spd="slow" p14:dur="2000" advTm="17280"/>
    </mc:Choice>
    <mc:Fallback>
      <p:transition spd="slow" advTm="17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Content Placeholder 8" descr="A stadium with a green field and seats&#10;&#10;Description automatically generated">
            <a:extLst>
              <a:ext uri="{FF2B5EF4-FFF2-40B4-BE49-F238E27FC236}">
                <a16:creationId xmlns:a16="http://schemas.microsoft.com/office/drawing/2014/main" id="{BB3E052E-75F7-92E2-6C9C-A69DD97509D0}"/>
              </a:ext>
            </a:extLst>
          </p:cNvPr>
          <p:cNvPicPr>
            <a:picLocks noGrp="1" noChangeAspect="1"/>
          </p:cNvPicPr>
          <p:nvPr>
            <p:ph idx="1"/>
          </p:nvPr>
        </p:nvPicPr>
        <p:blipFill rotWithShape="1">
          <a:blip r:embed="rId5"/>
          <a:srcRect t="10190" b="5556"/>
          <a:stretch/>
        </p:blipFill>
        <p:spPr>
          <a:xfrm>
            <a:off x="20" y="1282"/>
            <a:ext cx="12191980" cy="6856718"/>
          </a:xfrm>
          <a:prstGeom prst="rect">
            <a:avLst/>
          </a:prstGeom>
          <a:solidFill>
            <a:srgbClr val="FFFFFF">
              <a:shade val="85000"/>
            </a:srgbClr>
          </a:solidFill>
        </p:spPr>
      </p:pic>
      <p:pic>
        <p:nvPicPr>
          <p:cNvPr id="12" name="Picture 11" descr="A person smiling and looking at the camera&#10;&#10;Description automatically generated">
            <a:extLst>
              <a:ext uri="{FF2B5EF4-FFF2-40B4-BE49-F238E27FC236}">
                <a16:creationId xmlns:a16="http://schemas.microsoft.com/office/drawing/2014/main" id="{E86021C0-AD25-ADF1-EB5A-F57E72EF738C}"/>
              </a:ext>
            </a:extLst>
          </p:cNvPr>
          <p:cNvPicPr>
            <a:picLocks noChangeAspect="1"/>
          </p:cNvPicPr>
          <p:nvPr/>
        </p:nvPicPr>
        <p:blipFill>
          <a:blip r:embed="rId6"/>
          <a:stretch>
            <a:fillRect/>
          </a:stretch>
        </p:blipFill>
        <p:spPr>
          <a:xfrm>
            <a:off x="3469492" y="520564"/>
            <a:ext cx="8152566" cy="5816871"/>
          </a:xfrm>
          <a:prstGeom prst="rect">
            <a:avLst/>
          </a:prstGeom>
          <a:ln>
            <a:noFill/>
          </a:ln>
          <a:effectLst>
            <a:softEdge rad="112500"/>
          </a:effectLst>
        </p:spPr>
      </p:pic>
      <p:sp>
        <p:nvSpPr>
          <p:cNvPr id="3" name="TextBox 2">
            <a:extLst>
              <a:ext uri="{FF2B5EF4-FFF2-40B4-BE49-F238E27FC236}">
                <a16:creationId xmlns:a16="http://schemas.microsoft.com/office/drawing/2014/main" id="{3178988C-1337-0CEA-05B1-8604B7DF1A76}"/>
              </a:ext>
            </a:extLst>
          </p:cNvPr>
          <p:cNvSpPr txBox="1"/>
          <p:nvPr/>
        </p:nvSpPr>
        <p:spPr>
          <a:xfrm>
            <a:off x="-1362948" y="2203352"/>
            <a:ext cx="6196912" cy="1323439"/>
          </a:xfrm>
          <a:prstGeom prst="rect">
            <a:avLst/>
          </a:prstGeom>
          <a:noFill/>
        </p:spPr>
        <p:txBody>
          <a:bodyPr wrap="square">
            <a:spAutoFit/>
          </a:bodyPr>
          <a:lstStyle/>
          <a:p>
            <a:pPr algn="ctr"/>
            <a:r>
              <a:rPr lang="en-GB" sz="4000" b="0" cap="none" spc="0" dirty="0">
                <a:ln w="0">
                  <a:solidFill>
                    <a:schemeClr val="bg1"/>
                  </a:solidFill>
                </a:ln>
                <a:solidFill>
                  <a:schemeClr val="bg1"/>
                </a:solidFill>
                <a:effectLst>
                  <a:reflection blurRad="6350" stA="53000" endA="300" endPos="35500" dir="5400000" sy="-90000" algn="bl" rotWithShape="0"/>
                </a:effectLst>
              </a:rPr>
              <a:t>Our </a:t>
            </a:r>
          </a:p>
          <a:p>
            <a:pPr algn="ctr"/>
            <a:r>
              <a:rPr lang="en-GB" sz="4000" b="0" cap="none" spc="0" dirty="0">
                <a:ln w="0">
                  <a:solidFill>
                    <a:schemeClr val="bg1"/>
                  </a:solidFill>
                </a:ln>
                <a:solidFill>
                  <a:schemeClr val="bg1"/>
                </a:solidFill>
                <a:effectLst>
                  <a:reflection blurRad="6350" stA="53000" endA="300" endPos="35500" dir="5400000" sy="-90000" algn="bl" rotWithShape="0"/>
                </a:effectLst>
              </a:rPr>
              <a:t>Customers</a:t>
            </a:r>
            <a:endParaRPr lang="en-US" sz="4000" b="0" cap="none" spc="0" dirty="0">
              <a:ln w="0">
                <a:solidFill>
                  <a:schemeClr val="bg1"/>
                </a:solidFill>
              </a:ln>
              <a:solidFill>
                <a:schemeClr val="bg1"/>
              </a:solidFill>
              <a:effectLst>
                <a:reflection blurRad="6350" stA="53000" endA="300" endPos="35500" dir="5400000" sy="-90000" algn="bl" rotWithShape="0"/>
              </a:effectLst>
            </a:endParaRPr>
          </a:p>
        </p:txBody>
      </p:sp>
      <p:pic>
        <p:nvPicPr>
          <p:cNvPr id="6" name="Audio 5">
            <a:extLst>
              <a:ext uri="{FF2B5EF4-FFF2-40B4-BE49-F238E27FC236}">
                <a16:creationId xmlns:a16="http://schemas.microsoft.com/office/drawing/2014/main" id="{0E745FAA-1312-03AC-CC0C-4C2A799A6AC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754307518"/>
      </p:ext>
    </p:extLst>
  </p:cSld>
  <p:clrMapOvr>
    <a:masterClrMapping/>
  </p:clrMapOvr>
  <mc:AlternateContent xmlns:mc="http://schemas.openxmlformats.org/markup-compatibility/2006">
    <mc:Choice xmlns:p14="http://schemas.microsoft.com/office/powerpoint/2010/main" Requires="p14">
      <p:transition spd="slow" p14:dur="2000" advTm="16576"/>
    </mc:Choice>
    <mc:Fallback>
      <p:transition spd="slow" advTm="16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flamingos standing in water&#10;&#10;Description automatically generated">
            <a:extLst>
              <a:ext uri="{FF2B5EF4-FFF2-40B4-BE49-F238E27FC236}">
                <a16:creationId xmlns:a16="http://schemas.microsoft.com/office/drawing/2014/main" id="{8858E071-7240-9D76-D1CC-7989B0AD6B32}"/>
              </a:ext>
            </a:extLst>
          </p:cNvPr>
          <p:cNvPicPr>
            <a:picLocks noGrp="1" noChangeAspect="1"/>
          </p:cNvPicPr>
          <p:nvPr>
            <p:ph idx="1"/>
          </p:nvPr>
        </p:nvPicPr>
        <p:blipFill rotWithShape="1">
          <a:blip r:embed="rId5"/>
          <a:srcRect t="5783" b="9646"/>
          <a:stretch/>
        </p:blipFill>
        <p:spPr>
          <a:xfrm>
            <a:off x="20" y="1282"/>
            <a:ext cx="12191980" cy="6856718"/>
          </a:xfrm>
          <a:prstGeom prst="rect">
            <a:avLst/>
          </a:prstGeom>
        </p:spPr>
      </p:pic>
      <p:pic>
        <p:nvPicPr>
          <p:cNvPr id="7" name="Picture 6" descr="A diagram of a customer journey&#10;&#10;Description automatically generated">
            <a:extLst>
              <a:ext uri="{FF2B5EF4-FFF2-40B4-BE49-F238E27FC236}">
                <a16:creationId xmlns:a16="http://schemas.microsoft.com/office/drawing/2014/main" id="{4D9426AD-CB3D-1350-027F-6370E24611EC}"/>
              </a:ext>
            </a:extLst>
          </p:cNvPr>
          <p:cNvPicPr>
            <a:picLocks noChangeAspect="1"/>
          </p:cNvPicPr>
          <p:nvPr/>
        </p:nvPicPr>
        <p:blipFill>
          <a:blip r:embed="rId6"/>
          <a:stretch>
            <a:fillRect/>
          </a:stretch>
        </p:blipFill>
        <p:spPr>
          <a:xfrm>
            <a:off x="3796145" y="1520102"/>
            <a:ext cx="7772400" cy="4371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AB8A4B57-F8B7-ADC2-7298-AD708E2F52E6}"/>
              </a:ext>
            </a:extLst>
          </p:cNvPr>
          <p:cNvSpPr txBox="1"/>
          <p:nvPr/>
        </p:nvSpPr>
        <p:spPr>
          <a:xfrm>
            <a:off x="457962" y="748786"/>
            <a:ext cx="2881745" cy="769441"/>
          </a:xfrm>
          <a:prstGeom prst="rect">
            <a:avLst/>
          </a:prstGeom>
          <a:noFill/>
        </p:spPr>
        <p:txBody>
          <a:bodyPr wrap="square" rtlCol="0">
            <a:spAutoFit/>
          </a:bodyPr>
          <a:lstStyle/>
          <a:p>
            <a:r>
              <a:rPr lang="en-US" sz="2400" dirty="0">
                <a:solidFill>
                  <a:schemeClr val="bg1"/>
                </a:solidFill>
              </a:rPr>
              <a:t>Customer Journey</a:t>
            </a:r>
          </a:p>
          <a:p>
            <a:r>
              <a:rPr lang="en-US" sz="2000" dirty="0">
                <a:solidFill>
                  <a:schemeClr val="bg1"/>
                </a:solidFill>
              </a:rPr>
              <a:t>Virtual Tour Feature</a:t>
            </a:r>
          </a:p>
        </p:txBody>
      </p:sp>
      <p:pic>
        <p:nvPicPr>
          <p:cNvPr id="3" name="Picture 2" descr="A person sitting on a couch with a cup of coffee&#10;&#10;Description automatically generated">
            <a:extLst>
              <a:ext uri="{FF2B5EF4-FFF2-40B4-BE49-F238E27FC236}">
                <a16:creationId xmlns:a16="http://schemas.microsoft.com/office/drawing/2014/main" id="{27B41781-4178-6ADA-DDDF-72319313996C}"/>
              </a:ext>
            </a:extLst>
          </p:cNvPr>
          <p:cNvPicPr>
            <a:picLocks noChangeAspect="1"/>
          </p:cNvPicPr>
          <p:nvPr/>
        </p:nvPicPr>
        <p:blipFill>
          <a:blip r:embed="rId7"/>
          <a:stretch>
            <a:fillRect/>
          </a:stretch>
        </p:blipFill>
        <p:spPr>
          <a:xfrm>
            <a:off x="360049" y="1741364"/>
            <a:ext cx="2814165" cy="3929449"/>
          </a:xfrm>
          <a:prstGeom prst="rect">
            <a:avLst/>
          </a:prstGeom>
        </p:spPr>
      </p:pic>
      <p:pic>
        <p:nvPicPr>
          <p:cNvPr id="6" name="Audio 5">
            <a:extLst>
              <a:ext uri="{FF2B5EF4-FFF2-40B4-BE49-F238E27FC236}">
                <a16:creationId xmlns:a16="http://schemas.microsoft.com/office/drawing/2014/main" id="{6021A8A2-47DD-420E-38F5-65F154FE219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841450530"/>
      </p:ext>
    </p:extLst>
  </p:cSld>
  <p:clrMapOvr>
    <a:masterClrMapping/>
  </p:clrMapOvr>
  <mc:AlternateContent xmlns:mc="http://schemas.openxmlformats.org/markup-compatibility/2006">
    <mc:Choice xmlns:p14="http://schemas.microsoft.com/office/powerpoint/2010/main" Requires="p14">
      <p:transition spd="slow" p14:dur="2000" advTm="48981"/>
    </mc:Choice>
    <mc:Fallback>
      <p:transition spd="slow" advTm="48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with many buildings&#10;&#10;Description automatically generated">
            <a:extLst>
              <a:ext uri="{FF2B5EF4-FFF2-40B4-BE49-F238E27FC236}">
                <a16:creationId xmlns:a16="http://schemas.microsoft.com/office/drawing/2014/main" id="{0B3B838D-6366-C6FD-10E9-4F67EB79FADE}"/>
              </a:ext>
            </a:extLst>
          </p:cNvPr>
          <p:cNvPicPr>
            <a:picLocks noChangeAspect="1"/>
          </p:cNvPicPr>
          <p:nvPr/>
        </p:nvPicPr>
        <p:blipFill rotWithShape="1">
          <a:blip r:embed="rId5"/>
          <a:srcRect t="15730"/>
          <a:stretch/>
        </p:blipFill>
        <p:spPr>
          <a:xfrm>
            <a:off x="-3048" y="10"/>
            <a:ext cx="12191999" cy="6857990"/>
          </a:xfrm>
          <a:prstGeom prst="rect">
            <a:avLst/>
          </a:prstGeom>
        </p:spPr>
      </p:pic>
      <p:sp>
        <p:nvSpPr>
          <p:cNvPr id="2" name="Title 1">
            <a:extLst>
              <a:ext uri="{FF2B5EF4-FFF2-40B4-BE49-F238E27FC236}">
                <a16:creationId xmlns:a16="http://schemas.microsoft.com/office/drawing/2014/main" id="{8C09AE90-B3B6-F725-1C71-94F52F627EC5}"/>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GB" sz="5400" dirty="0">
                <a:ln w="0">
                  <a:solidFill>
                    <a:schemeClr val="bg1"/>
                  </a:solidFill>
                </a:ln>
                <a:solidFill>
                  <a:schemeClr val="bg1"/>
                </a:solidFill>
                <a:effectLst>
                  <a:reflection blurRad="6350" stA="53000" endA="300" endPos="35500" dir="5400000" sy="-90000" algn="bl" rotWithShape="0"/>
                </a:effectLst>
              </a:rPr>
              <a:t>Virtual Tour Research</a:t>
            </a:r>
            <a:endParaRPr lang="en-US" sz="5400" dirty="0">
              <a:ln w="0">
                <a:solidFill>
                  <a:schemeClr val="bg1"/>
                </a:solidFill>
              </a:ln>
              <a:solidFill>
                <a:schemeClr val="bg1"/>
              </a:solidFill>
              <a:effectLst>
                <a:reflection blurRad="6350" stA="53000" endA="300" endPos="35500" dir="5400000" sy="-90000" algn="bl" rotWithShape="0"/>
              </a:effectLst>
            </a:endParaRPr>
          </a:p>
        </p:txBody>
      </p:sp>
      <p:pic>
        <p:nvPicPr>
          <p:cNvPr id="7" name="Picture 6" descr="A white logo on a black background&#10;&#10;Description automatically generated">
            <a:extLst>
              <a:ext uri="{FF2B5EF4-FFF2-40B4-BE49-F238E27FC236}">
                <a16:creationId xmlns:a16="http://schemas.microsoft.com/office/drawing/2014/main" id="{B0080BC4-C250-96F1-EE61-7BC5E5E48366}"/>
              </a:ext>
            </a:extLst>
          </p:cNvPr>
          <p:cNvPicPr>
            <a:picLocks noChangeAspect="1"/>
          </p:cNvPicPr>
          <p:nvPr/>
        </p:nvPicPr>
        <p:blipFill>
          <a:blip r:embed="rId6"/>
          <a:stretch>
            <a:fillRect/>
          </a:stretch>
        </p:blipFill>
        <p:spPr>
          <a:xfrm>
            <a:off x="5177466" y="1239728"/>
            <a:ext cx="1830972" cy="1830972"/>
          </a:xfrm>
          <a:prstGeom prst="rect">
            <a:avLst/>
          </a:prstGeom>
        </p:spPr>
      </p:pic>
      <p:pic>
        <p:nvPicPr>
          <p:cNvPr id="6" name="Audio 5">
            <a:extLst>
              <a:ext uri="{FF2B5EF4-FFF2-40B4-BE49-F238E27FC236}">
                <a16:creationId xmlns:a16="http://schemas.microsoft.com/office/drawing/2014/main" id="{6C0E3C9A-60DB-9C84-D5C9-1F19B3D3E36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43859631"/>
      </p:ext>
    </p:extLst>
  </p:cSld>
  <p:clrMapOvr>
    <a:masterClrMapping/>
  </p:clrMapOvr>
  <mc:AlternateContent xmlns:mc="http://schemas.openxmlformats.org/markup-compatibility/2006">
    <mc:Choice xmlns:p14="http://schemas.microsoft.com/office/powerpoint/2010/main" Requires="p14">
      <p:transition spd="slow" p14:dur="2000" advTm="7040"/>
    </mc:Choice>
    <mc:Fallback>
      <p:transition spd="slow" advTm="7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5E46F2E7-848F-4A6C-A098-4764FDEA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5" name="Content Placeholder 14" descr="A collage of a bedroom&#10;&#10;Description automatically generated">
            <a:extLst>
              <a:ext uri="{FF2B5EF4-FFF2-40B4-BE49-F238E27FC236}">
                <a16:creationId xmlns:a16="http://schemas.microsoft.com/office/drawing/2014/main" id="{CEF3FE75-F345-4703-62CF-CA65A1B15A82}"/>
              </a:ext>
            </a:extLst>
          </p:cNvPr>
          <p:cNvPicPr>
            <a:picLocks noChangeAspect="1"/>
          </p:cNvPicPr>
          <p:nvPr/>
        </p:nvPicPr>
        <p:blipFill rotWithShape="1">
          <a:blip r:embed="rId5">
            <a:alphaModFix amt="60000"/>
          </a:blip>
          <a:srcRect r="1334"/>
          <a:stretch/>
        </p:blipFill>
        <p:spPr>
          <a:xfrm>
            <a:off x="-1" y="10"/>
            <a:ext cx="12192001" cy="6857990"/>
          </a:xfrm>
          <a:prstGeom prst="rect">
            <a:avLst/>
          </a:prstGeom>
        </p:spPr>
      </p:pic>
      <p:sp>
        <p:nvSpPr>
          <p:cNvPr id="29" name="Content Placeholder 19">
            <a:extLst>
              <a:ext uri="{FF2B5EF4-FFF2-40B4-BE49-F238E27FC236}">
                <a16:creationId xmlns:a16="http://schemas.microsoft.com/office/drawing/2014/main" id="{D21CE102-7107-C848-C022-C6E9FD8009AC}"/>
              </a:ext>
            </a:extLst>
          </p:cNvPr>
          <p:cNvSpPr>
            <a:spLocks noGrp="1"/>
          </p:cNvSpPr>
          <p:nvPr>
            <p:ph idx="1"/>
          </p:nvPr>
        </p:nvSpPr>
        <p:spPr>
          <a:xfrm>
            <a:off x="6185986" y="1671566"/>
            <a:ext cx="5170861" cy="4072043"/>
          </a:xfrm>
        </p:spPr>
        <p:txBody>
          <a:bodyPr>
            <a:normAutofit/>
          </a:bodyPr>
          <a:lstStyle/>
          <a:p>
            <a:endParaRPr lang="en-US" sz="2000">
              <a:solidFill>
                <a:srgbClr val="FFFFFF"/>
              </a:solidFill>
            </a:endParaRPr>
          </a:p>
        </p:txBody>
      </p:sp>
      <p:sp>
        <p:nvSpPr>
          <p:cNvPr id="17" name="Title 5">
            <a:extLst>
              <a:ext uri="{FF2B5EF4-FFF2-40B4-BE49-F238E27FC236}">
                <a16:creationId xmlns:a16="http://schemas.microsoft.com/office/drawing/2014/main" id="{299528DD-0FC8-630E-8E50-23EB4B9DED95}"/>
              </a:ext>
            </a:extLst>
          </p:cNvPr>
          <p:cNvSpPr>
            <a:spLocks noGrp="1"/>
          </p:cNvSpPr>
          <p:nvPr>
            <p:ph type="title"/>
          </p:nvPr>
        </p:nvSpPr>
        <p:spPr>
          <a:xfrm>
            <a:off x="1709144" y="1818118"/>
            <a:ext cx="2767699" cy="590931"/>
          </a:xfrm>
          <a:prstGeom prst="rect">
            <a:avLst/>
          </a:prstGeom>
          <a:noFill/>
        </p:spPr>
        <p:txBody>
          <a:bodyPr wrap="square" lIns="91440" tIns="45720" rIns="91440" bIns="45720">
            <a:spAutoFit/>
          </a:bodyPr>
          <a:lstStyle/>
          <a:p>
            <a:pPr algn="ctr"/>
            <a:r>
              <a:rPr lang="en-GB" sz="3600" b="0" cap="none" spc="0" dirty="0">
                <a:ln w="0">
                  <a:solidFill>
                    <a:schemeClr val="bg1"/>
                  </a:solidFill>
                </a:ln>
                <a:solidFill>
                  <a:schemeClr val="bg1"/>
                </a:solidFill>
                <a:effectLst>
                  <a:reflection blurRad="6350" stA="53000" endA="300" endPos="35500" dir="5400000" sy="-90000" algn="bl" rotWithShape="0"/>
                </a:effectLst>
              </a:rPr>
              <a:t>The Problem</a:t>
            </a:r>
            <a:endParaRPr lang="en-US" sz="3600" b="0" cap="none" spc="0" dirty="0">
              <a:ln w="0">
                <a:solidFill>
                  <a:schemeClr val="bg1"/>
                </a:solidFill>
              </a:ln>
              <a:solidFill>
                <a:schemeClr val="bg1"/>
              </a:solidFill>
              <a:effectLst>
                <a:reflection blurRad="6350" stA="53000" endA="300" endPos="35500" dir="5400000" sy="-90000" algn="bl" rotWithShape="0"/>
              </a:effectLst>
            </a:endParaRPr>
          </a:p>
        </p:txBody>
      </p:sp>
      <p:sp>
        <p:nvSpPr>
          <p:cNvPr id="30" name="Title 5">
            <a:extLst>
              <a:ext uri="{FF2B5EF4-FFF2-40B4-BE49-F238E27FC236}">
                <a16:creationId xmlns:a16="http://schemas.microsoft.com/office/drawing/2014/main" id="{783BC9CD-71FA-6B1B-7DC8-3277689F799C}"/>
              </a:ext>
            </a:extLst>
          </p:cNvPr>
          <p:cNvSpPr txBox="1">
            <a:spLocks/>
          </p:cNvSpPr>
          <p:nvPr/>
        </p:nvSpPr>
        <p:spPr>
          <a:xfrm>
            <a:off x="605373" y="3160658"/>
            <a:ext cx="5170861" cy="1588127"/>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a:ln w="0">
                  <a:solidFill>
                    <a:schemeClr val="bg1"/>
                  </a:solidFill>
                </a:ln>
                <a:solidFill>
                  <a:schemeClr val="bg1"/>
                </a:solidFill>
                <a:effectLst>
                  <a:reflection blurRad="6350" stA="53000" endA="300" endPos="35500" dir="5400000" sy="-90000" algn="bl" rotWithShape="0"/>
                </a:effectLst>
              </a:rPr>
              <a:t>Why they are still no Virtual Tour on Airbnb's website?</a:t>
            </a:r>
            <a:endParaRPr lang="en-US" sz="3600" dirty="0">
              <a:ln w="0">
                <a:solidFill>
                  <a:schemeClr val="bg1"/>
                </a:solidFill>
              </a:ln>
              <a:solidFill>
                <a:schemeClr val="bg1"/>
              </a:solidFill>
              <a:effectLst>
                <a:reflection blurRad="6350" stA="53000" endA="300" endPos="35500" dir="5400000" sy="-90000" algn="bl" rotWithShape="0"/>
              </a:effectLst>
            </a:endParaRPr>
          </a:p>
        </p:txBody>
      </p:sp>
      <p:pic>
        <p:nvPicPr>
          <p:cNvPr id="4" name="Audio 3">
            <a:extLst>
              <a:ext uri="{FF2B5EF4-FFF2-40B4-BE49-F238E27FC236}">
                <a16:creationId xmlns:a16="http://schemas.microsoft.com/office/drawing/2014/main" id="{ED717607-1913-29EB-53CC-CA660631DE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082523510"/>
      </p:ext>
    </p:extLst>
  </p:cSld>
  <p:clrMapOvr>
    <a:masterClrMapping/>
  </p:clrMapOvr>
  <mc:AlternateContent xmlns:mc="http://schemas.openxmlformats.org/markup-compatibility/2006">
    <mc:Choice xmlns:p14="http://schemas.microsoft.com/office/powerpoint/2010/main" Requires="p14">
      <p:transition spd="slow" p14:dur="2000" advTm="38058"/>
    </mc:Choice>
    <mc:Fallback>
      <p:transition spd="slow" advTm="38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ity with many buildings&#10;&#10;Description automatically generated">
            <a:extLst>
              <a:ext uri="{FF2B5EF4-FFF2-40B4-BE49-F238E27FC236}">
                <a16:creationId xmlns:a16="http://schemas.microsoft.com/office/drawing/2014/main" id="{47CEDB69-F06C-3619-541B-05569FDB9FBC}"/>
              </a:ext>
            </a:extLst>
          </p:cNvPr>
          <p:cNvPicPr>
            <a:picLocks noGrp="1" noChangeAspect="1"/>
          </p:cNvPicPr>
          <p:nvPr>
            <p:ph idx="1"/>
          </p:nvPr>
        </p:nvPicPr>
        <p:blipFill rotWithShape="1">
          <a:blip r:embed="rId5"/>
          <a:srcRect t="15776" r="-2" b="-2"/>
          <a:stretch/>
        </p:blipFill>
        <p:spPr>
          <a:xfrm>
            <a:off x="-6588" y="10"/>
            <a:ext cx="12198588" cy="6857990"/>
          </a:xfrm>
          <a:prstGeom prst="rect">
            <a:avLst/>
          </a:prstGeom>
        </p:spPr>
      </p:pic>
      <p:sp>
        <p:nvSpPr>
          <p:cNvPr id="6" name="TextBox 5">
            <a:extLst>
              <a:ext uri="{FF2B5EF4-FFF2-40B4-BE49-F238E27FC236}">
                <a16:creationId xmlns:a16="http://schemas.microsoft.com/office/drawing/2014/main" id="{0FC17BCD-36E0-3DDE-67C0-82D97B20643E}"/>
              </a:ext>
            </a:extLst>
          </p:cNvPr>
          <p:cNvSpPr txBox="1"/>
          <p:nvPr/>
        </p:nvSpPr>
        <p:spPr>
          <a:xfrm>
            <a:off x="247218" y="333082"/>
            <a:ext cx="10810652" cy="646331"/>
          </a:xfrm>
          <a:prstGeom prst="rect">
            <a:avLst/>
          </a:prstGeom>
          <a:noFill/>
        </p:spPr>
        <p:txBody>
          <a:bodyPr wrap="none" rtlCol="0">
            <a:spAutoFit/>
          </a:bodyPr>
          <a:lstStyle/>
          <a:p>
            <a:r>
              <a:rPr lang="en-US" sz="3600" dirty="0">
                <a:solidFill>
                  <a:schemeClr val="bg1"/>
                </a:solidFill>
              </a:rPr>
              <a:t>UX Study for Airbnb Virtual Tour Feature implementation</a:t>
            </a:r>
          </a:p>
        </p:txBody>
      </p:sp>
      <p:sp>
        <p:nvSpPr>
          <p:cNvPr id="8" name="TextBox 7">
            <a:extLst>
              <a:ext uri="{FF2B5EF4-FFF2-40B4-BE49-F238E27FC236}">
                <a16:creationId xmlns:a16="http://schemas.microsoft.com/office/drawing/2014/main" id="{F1EE709F-3D2A-DB2D-34EB-0F72642F2EE2}"/>
              </a:ext>
            </a:extLst>
          </p:cNvPr>
          <p:cNvSpPr txBox="1"/>
          <p:nvPr/>
        </p:nvSpPr>
        <p:spPr>
          <a:xfrm>
            <a:off x="247218" y="1312485"/>
            <a:ext cx="3560526" cy="646331"/>
          </a:xfrm>
          <a:prstGeom prst="rect">
            <a:avLst/>
          </a:prstGeom>
          <a:noFill/>
        </p:spPr>
        <p:txBody>
          <a:bodyPr wrap="none" rtlCol="0">
            <a:spAutoFit/>
          </a:bodyPr>
          <a:lstStyle/>
          <a:p>
            <a:r>
              <a:rPr lang="en-US" sz="3600" dirty="0">
                <a:solidFill>
                  <a:schemeClr val="bg1"/>
                </a:solidFill>
              </a:rPr>
              <a:t>Interview Method</a:t>
            </a:r>
          </a:p>
        </p:txBody>
      </p:sp>
      <p:sp>
        <p:nvSpPr>
          <p:cNvPr id="9" name="TextBox 8">
            <a:extLst>
              <a:ext uri="{FF2B5EF4-FFF2-40B4-BE49-F238E27FC236}">
                <a16:creationId xmlns:a16="http://schemas.microsoft.com/office/drawing/2014/main" id="{4FD491E8-FE38-B638-B5E4-0FEF0701F370}"/>
              </a:ext>
            </a:extLst>
          </p:cNvPr>
          <p:cNvSpPr txBox="1"/>
          <p:nvPr/>
        </p:nvSpPr>
        <p:spPr>
          <a:xfrm>
            <a:off x="247218" y="2377082"/>
            <a:ext cx="7283661" cy="2031325"/>
          </a:xfrm>
          <a:prstGeom prst="rect">
            <a:avLst/>
          </a:prstGeom>
          <a:noFill/>
        </p:spPr>
        <p:txBody>
          <a:bodyPr wrap="none" rtlCol="0">
            <a:spAutoFit/>
          </a:bodyPr>
          <a:lstStyle/>
          <a:p>
            <a:pPr marL="285750" indent="-285750">
              <a:buFont typeface="Arial" panose="020B0604020202020204" pitchFamily="34" charset="0"/>
              <a:buChar char="•"/>
            </a:pPr>
            <a:r>
              <a:rPr lang="en-US" dirty="0">
                <a:solidFill>
                  <a:schemeClr val="bg1"/>
                </a:solidFill>
              </a:rPr>
              <a:t>The method offers detailed user feedbacks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Can identify specific usability concerns and improvements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Discover users' unique ideas about their need's trough recommendations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It enables to discuss deeper understanding of UX</a:t>
            </a:r>
          </a:p>
        </p:txBody>
      </p:sp>
      <p:pic>
        <p:nvPicPr>
          <p:cNvPr id="4" name="Audio 3">
            <a:extLst>
              <a:ext uri="{FF2B5EF4-FFF2-40B4-BE49-F238E27FC236}">
                <a16:creationId xmlns:a16="http://schemas.microsoft.com/office/drawing/2014/main" id="{9F05E4E4-C6D1-DDA1-BC26-454AE79481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089575565"/>
      </p:ext>
    </p:extLst>
  </p:cSld>
  <p:clrMapOvr>
    <a:masterClrMapping/>
  </p:clrMapOvr>
  <mc:AlternateContent xmlns:mc="http://schemas.openxmlformats.org/markup-compatibility/2006">
    <mc:Choice xmlns:p14="http://schemas.microsoft.com/office/powerpoint/2010/main" Requires="p14">
      <p:transition spd="slow" p14:dur="2000" advTm="29162"/>
    </mc:Choice>
    <mc:Fallback>
      <p:transition spd="slow" advTm="29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 name="Content Placeholder 14" descr="A tall building with towers with Sagrada Família in the background&#10;&#10;Description automatically generated with medium confidence">
            <a:extLst>
              <a:ext uri="{FF2B5EF4-FFF2-40B4-BE49-F238E27FC236}">
                <a16:creationId xmlns:a16="http://schemas.microsoft.com/office/drawing/2014/main" id="{86C4578C-49A8-415E-E04B-A22E497D2801}"/>
              </a:ext>
            </a:extLst>
          </p:cNvPr>
          <p:cNvPicPr>
            <a:picLocks noGrp="1" noChangeAspect="1"/>
          </p:cNvPicPr>
          <p:nvPr>
            <p:ph idx="1"/>
          </p:nvPr>
        </p:nvPicPr>
        <p:blipFill rotWithShape="1">
          <a:blip r:embed="rId5"/>
          <a:srcRect t="15746"/>
          <a:stretch/>
        </p:blipFill>
        <p:spPr>
          <a:xfrm>
            <a:off x="20" y="1282"/>
            <a:ext cx="12191980" cy="6856718"/>
          </a:xfrm>
          <a:prstGeom prst="rect">
            <a:avLst/>
          </a:prstGeom>
        </p:spPr>
      </p:pic>
      <p:pic>
        <p:nvPicPr>
          <p:cNvPr id="17" name="Picture 16" descr="A screenshot of a web page&#10;&#10;Description automatically generated">
            <a:extLst>
              <a:ext uri="{FF2B5EF4-FFF2-40B4-BE49-F238E27FC236}">
                <a16:creationId xmlns:a16="http://schemas.microsoft.com/office/drawing/2014/main" id="{B0ADA314-DA69-DBD5-A066-AC65B23EA56A}"/>
              </a:ext>
            </a:extLst>
          </p:cNvPr>
          <p:cNvPicPr>
            <a:picLocks noChangeAspect="1"/>
          </p:cNvPicPr>
          <p:nvPr/>
        </p:nvPicPr>
        <p:blipFill>
          <a:blip r:embed="rId6"/>
          <a:stretch>
            <a:fillRect/>
          </a:stretch>
        </p:blipFill>
        <p:spPr>
          <a:xfrm>
            <a:off x="320221" y="172994"/>
            <a:ext cx="6091325" cy="62278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Graphic 18">
            <a:extLst>
              <a:ext uri="{FF2B5EF4-FFF2-40B4-BE49-F238E27FC236}">
                <a16:creationId xmlns:a16="http://schemas.microsoft.com/office/drawing/2014/main" id="{0A641854-FD77-1041-1210-217B3922DD4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8071" y="5591433"/>
            <a:ext cx="691978" cy="691978"/>
          </a:xfrm>
          <a:prstGeom prst="rect">
            <a:avLst/>
          </a:prstGeom>
        </p:spPr>
      </p:pic>
      <p:sp>
        <p:nvSpPr>
          <p:cNvPr id="23" name="Rectangle 22">
            <a:extLst>
              <a:ext uri="{FF2B5EF4-FFF2-40B4-BE49-F238E27FC236}">
                <a16:creationId xmlns:a16="http://schemas.microsoft.com/office/drawing/2014/main" id="{A8BC69EA-38E2-87F5-9FDD-D3A482CCAB29}"/>
              </a:ext>
            </a:extLst>
          </p:cNvPr>
          <p:cNvSpPr/>
          <p:nvPr/>
        </p:nvSpPr>
        <p:spPr>
          <a:xfrm>
            <a:off x="8005921" y="1579969"/>
            <a:ext cx="3852722" cy="1138773"/>
          </a:xfrm>
          <a:prstGeom prst="rect">
            <a:avLst/>
          </a:prstGeom>
          <a:noFill/>
        </p:spPr>
        <p:txBody>
          <a:bodyPr wrap="none" lIns="91440" tIns="45720" rIns="91440" bIns="45720">
            <a:spAutoFit/>
          </a:bodyPr>
          <a:lstStyle/>
          <a:p>
            <a:pPr algn="ctr"/>
            <a:r>
              <a:rPr lang="en-GB" sz="3400" b="0" cap="none" spc="0" dirty="0">
                <a:ln w="0">
                  <a:solidFill>
                    <a:schemeClr val="bg1"/>
                  </a:solidFill>
                </a:ln>
                <a:solidFill>
                  <a:schemeClr val="bg1"/>
                </a:solidFill>
                <a:effectLst>
                  <a:reflection blurRad="6350" stA="53000" endA="300" endPos="35500" dir="5400000" sy="-90000" algn="bl" rotWithShape="0"/>
                </a:effectLst>
              </a:rPr>
              <a:t>1</a:t>
            </a:r>
            <a:r>
              <a:rPr lang="en-GB" sz="3400" b="0" cap="none" spc="0" baseline="30000" dirty="0">
                <a:ln w="0">
                  <a:solidFill>
                    <a:schemeClr val="bg1"/>
                  </a:solidFill>
                </a:ln>
                <a:solidFill>
                  <a:schemeClr val="bg1"/>
                </a:solidFill>
                <a:effectLst>
                  <a:reflection blurRad="6350" stA="53000" endA="300" endPos="35500" dir="5400000" sy="-90000" algn="bl" rotWithShape="0"/>
                </a:effectLst>
              </a:rPr>
              <a:t>st</a:t>
            </a:r>
            <a:r>
              <a:rPr lang="en-GB" sz="3400" b="0" cap="none" spc="0" dirty="0">
                <a:ln w="0">
                  <a:solidFill>
                    <a:schemeClr val="bg1"/>
                  </a:solidFill>
                </a:ln>
                <a:solidFill>
                  <a:schemeClr val="bg1"/>
                </a:solidFill>
                <a:effectLst>
                  <a:reflection blurRad="6350" stA="53000" endA="300" endPos="35500" dir="5400000" sy="-90000" algn="bl" rotWithShape="0"/>
                </a:effectLst>
              </a:rPr>
              <a:t>  Wireframe</a:t>
            </a:r>
          </a:p>
          <a:p>
            <a:pPr algn="ctr"/>
            <a:r>
              <a:rPr lang="en-GB" sz="3400" dirty="0">
                <a:ln w="0">
                  <a:solidFill>
                    <a:schemeClr val="bg1"/>
                  </a:solidFill>
                </a:ln>
                <a:solidFill>
                  <a:schemeClr val="bg1"/>
                </a:solidFill>
                <a:effectLst>
                  <a:reflection blurRad="6350" stA="53000" endA="300" endPos="35500" dir="5400000" sy="-90000" algn="bl" rotWithShape="0"/>
                </a:effectLst>
              </a:rPr>
              <a:t>User Journey 1</a:t>
            </a:r>
            <a:r>
              <a:rPr lang="en-GB" sz="3400" baseline="30000" dirty="0">
                <a:ln w="0">
                  <a:solidFill>
                    <a:schemeClr val="bg1"/>
                  </a:solidFill>
                </a:ln>
                <a:solidFill>
                  <a:schemeClr val="bg1"/>
                </a:solidFill>
                <a:effectLst>
                  <a:reflection blurRad="6350" stA="53000" endA="300" endPos="35500" dir="5400000" sy="-90000" algn="bl" rotWithShape="0"/>
                </a:effectLst>
              </a:rPr>
              <a:t>st</a:t>
            </a:r>
            <a:r>
              <a:rPr lang="en-GB" sz="3400" dirty="0">
                <a:ln w="0">
                  <a:solidFill>
                    <a:schemeClr val="bg1"/>
                  </a:solidFill>
                </a:ln>
                <a:solidFill>
                  <a:schemeClr val="bg1"/>
                </a:solidFill>
                <a:effectLst>
                  <a:reflection blurRad="6350" stA="53000" endA="300" endPos="35500" dir="5400000" sy="-90000" algn="bl" rotWithShape="0"/>
                </a:effectLst>
              </a:rPr>
              <a:t> part</a:t>
            </a:r>
            <a:endParaRPr lang="en-US" sz="3400" b="0" cap="none" spc="0" dirty="0">
              <a:ln w="0">
                <a:solidFill>
                  <a:schemeClr val="bg1"/>
                </a:solidFill>
              </a:ln>
              <a:solidFill>
                <a:schemeClr val="bg1"/>
              </a:solidFill>
              <a:effectLst>
                <a:reflection blurRad="6350" stA="53000" endA="300" endPos="35500" dir="5400000" sy="-90000" algn="bl" rotWithShape="0"/>
              </a:effectLst>
            </a:endParaRPr>
          </a:p>
        </p:txBody>
      </p:sp>
      <p:sp>
        <p:nvSpPr>
          <p:cNvPr id="24" name="Rectangle 23">
            <a:extLst>
              <a:ext uri="{FF2B5EF4-FFF2-40B4-BE49-F238E27FC236}">
                <a16:creationId xmlns:a16="http://schemas.microsoft.com/office/drawing/2014/main" id="{1BC25C0E-762B-19D6-9D78-B6C9546FCD57}"/>
              </a:ext>
            </a:extLst>
          </p:cNvPr>
          <p:cNvSpPr/>
          <p:nvPr/>
        </p:nvSpPr>
        <p:spPr>
          <a:xfrm>
            <a:off x="8126849" y="844246"/>
            <a:ext cx="3610860" cy="646331"/>
          </a:xfrm>
          <a:prstGeom prst="rect">
            <a:avLst/>
          </a:prstGeom>
          <a:noFill/>
        </p:spPr>
        <p:txBody>
          <a:bodyPr wrap="none" lIns="91440" tIns="45720" rIns="91440" bIns="45720">
            <a:spAutoFit/>
          </a:bodyPr>
          <a:lstStyle/>
          <a:p>
            <a:pPr algn="ctr"/>
            <a:r>
              <a:rPr lang="en-GB" sz="3600" b="0" cap="none" spc="0" dirty="0">
                <a:ln w="0">
                  <a:solidFill>
                    <a:schemeClr val="bg1"/>
                  </a:solidFill>
                </a:ln>
                <a:solidFill>
                  <a:schemeClr val="bg1"/>
                </a:solidFill>
                <a:effectLst>
                  <a:reflection blurRad="6350" stA="53000" endA="300" endPos="35500" dir="5400000" sy="-90000" algn="bl" rotWithShape="0"/>
                </a:effectLst>
              </a:rPr>
              <a:t>Proposed Solution</a:t>
            </a:r>
            <a:endParaRPr lang="en-US" sz="3600" b="0" cap="none" spc="0" dirty="0">
              <a:ln w="0">
                <a:solidFill>
                  <a:schemeClr val="bg1"/>
                </a:solidFill>
              </a:ln>
              <a:solidFill>
                <a:schemeClr val="bg1"/>
              </a:solidFill>
              <a:effectLst>
                <a:reflection blurRad="6350" stA="53000" endA="300" endPos="35500" dir="5400000" sy="-90000" algn="bl" rotWithShape="0"/>
              </a:effectLst>
            </a:endParaRPr>
          </a:p>
        </p:txBody>
      </p:sp>
      <p:pic>
        <p:nvPicPr>
          <p:cNvPr id="4" name="Audio 3">
            <a:extLst>
              <a:ext uri="{FF2B5EF4-FFF2-40B4-BE49-F238E27FC236}">
                <a16:creationId xmlns:a16="http://schemas.microsoft.com/office/drawing/2014/main" id="{CB4B0D60-F38C-811A-853A-5D2637DCFB5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77310801"/>
      </p:ext>
    </p:extLst>
  </p:cSld>
  <p:clrMapOvr>
    <a:masterClrMapping/>
  </p:clrMapOvr>
  <mc:AlternateContent xmlns:mc="http://schemas.openxmlformats.org/markup-compatibility/2006">
    <mc:Choice xmlns:p14="http://schemas.microsoft.com/office/powerpoint/2010/main" Requires="p14">
      <p:transition spd="slow" p14:dur="2000" advTm="31829"/>
    </mc:Choice>
    <mc:Fallback>
      <p:transition spd="slow" advTm="31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2|0.3|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11427</TotalTime>
  <Words>1028</Words>
  <Application>Microsoft Macintosh PowerPoint</Application>
  <PresentationFormat>Widescreen</PresentationFormat>
  <Paragraphs>80</Paragraphs>
  <Slides>15</Slides>
  <Notes>15</Notes>
  <HiddenSlides>0</HiddenSlides>
  <MMClips>15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Gotham SSm A</vt:lpstr>
      <vt:lpstr>Söhne</vt:lpstr>
      <vt:lpstr>Office Theme</vt:lpstr>
      <vt:lpstr>Virtual Tour Pitch </vt:lpstr>
      <vt:lpstr>PowerPoint Presentation</vt:lpstr>
      <vt:lpstr>The Brand </vt:lpstr>
      <vt:lpstr>PowerPoint Presentation</vt:lpstr>
      <vt:lpstr>PowerPoint Presentation</vt:lpstr>
      <vt:lpstr>Virtual Tour Research</vt:lpstr>
      <vt:lpstr>The Problem</vt:lpstr>
      <vt:lpstr>PowerPoint Presentation</vt:lpstr>
      <vt:lpstr>PowerPoint Presentation</vt:lpstr>
      <vt:lpstr>PowerPoint Presentation</vt:lpstr>
      <vt:lpstr>Key insights results – Virtual Tour</vt:lpstr>
      <vt:lpstr>PowerPoint Presentation</vt:lpstr>
      <vt:lpstr>PowerPoint Presentation</vt:lpstr>
      <vt:lpstr>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Virtual Tour Pitch</dc:title>
  <dc:creator>Skakic, Krisztian</dc:creator>
  <cp:lastModifiedBy>Skakic, Krisztian</cp:lastModifiedBy>
  <cp:revision>4</cp:revision>
  <dcterms:created xsi:type="dcterms:W3CDTF">2023-11-23T15:59:05Z</dcterms:created>
  <dcterms:modified xsi:type="dcterms:W3CDTF">2023-12-01T14:26:59Z</dcterms:modified>
</cp:coreProperties>
</file>